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37"/>
  </p:notesMasterIdLst>
  <p:sldIdLst>
    <p:sldId id="257" r:id="rId2"/>
    <p:sldId id="398" r:id="rId3"/>
    <p:sldId id="258" r:id="rId4"/>
    <p:sldId id="399" r:id="rId5"/>
    <p:sldId id="259" r:id="rId6"/>
    <p:sldId id="313" r:id="rId7"/>
    <p:sldId id="314" r:id="rId8"/>
    <p:sldId id="311" r:id="rId9"/>
    <p:sldId id="315" r:id="rId10"/>
    <p:sldId id="316" r:id="rId11"/>
    <p:sldId id="312" r:id="rId12"/>
    <p:sldId id="319" r:id="rId13"/>
    <p:sldId id="320" r:id="rId14"/>
    <p:sldId id="321" r:id="rId15"/>
    <p:sldId id="317" r:id="rId16"/>
    <p:sldId id="318" r:id="rId17"/>
    <p:sldId id="322" r:id="rId18"/>
    <p:sldId id="323" r:id="rId19"/>
    <p:sldId id="324" r:id="rId20"/>
    <p:sldId id="325" r:id="rId21"/>
    <p:sldId id="326" r:id="rId22"/>
    <p:sldId id="327" r:id="rId23"/>
    <p:sldId id="328" r:id="rId24"/>
    <p:sldId id="329" r:id="rId25"/>
    <p:sldId id="330" r:id="rId26"/>
    <p:sldId id="331" r:id="rId27"/>
    <p:sldId id="332" r:id="rId28"/>
    <p:sldId id="333" r:id="rId29"/>
    <p:sldId id="334" r:id="rId30"/>
    <p:sldId id="335" r:id="rId31"/>
    <p:sldId id="336" r:id="rId32"/>
    <p:sldId id="337" r:id="rId33"/>
    <p:sldId id="348" r:id="rId34"/>
    <p:sldId id="339" r:id="rId35"/>
    <p:sldId id="340" r:id="rId36"/>
    <p:sldId id="341" r:id="rId37"/>
    <p:sldId id="346" r:id="rId38"/>
    <p:sldId id="343" r:id="rId39"/>
    <p:sldId id="345" r:id="rId40"/>
    <p:sldId id="349" r:id="rId41"/>
    <p:sldId id="400" r:id="rId42"/>
    <p:sldId id="512" r:id="rId43"/>
    <p:sldId id="279" r:id="rId44"/>
    <p:sldId id="282" r:id="rId45"/>
    <p:sldId id="292" r:id="rId46"/>
    <p:sldId id="293" r:id="rId47"/>
    <p:sldId id="525" r:id="rId48"/>
    <p:sldId id="347" r:id="rId49"/>
    <p:sldId id="383" r:id="rId50"/>
    <p:sldId id="384" r:id="rId51"/>
    <p:sldId id="513" r:id="rId52"/>
    <p:sldId id="389" r:id="rId53"/>
    <p:sldId id="394" r:id="rId54"/>
    <p:sldId id="504" r:id="rId55"/>
    <p:sldId id="505" r:id="rId56"/>
    <p:sldId id="506" r:id="rId57"/>
    <p:sldId id="265" r:id="rId58"/>
    <p:sldId id="267" r:id="rId59"/>
    <p:sldId id="268" r:id="rId60"/>
    <p:sldId id="388" r:id="rId61"/>
    <p:sldId id="270" r:id="rId62"/>
    <p:sldId id="451" r:id="rId63"/>
    <p:sldId id="271" r:id="rId64"/>
    <p:sldId id="272" r:id="rId65"/>
    <p:sldId id="507" r:id="rId66"/>
    <p:sldId id="503" r:id="rId67"/>
    <p:sldId id="510" r:id="rId68"/>
    <p:sldId id="511" r:id="rId69"/>
    <p:sldId id="509" r:id="rId70"/>
    <p:sldId id="515" r:id="rId71"/>
    <p:sldId id="526" r:id="rId72"/>
    <p:sldId id="405" r:id="rId73"/>
    <p:sldId id="406" r:id="rId74"/>
    <p:sldId id="407" r:id="rId75"/>
    <p:sldId id="408" r:id="rId76"/>
    <p:sldId id="409" r:id="rId77"/>
    <p:sldId id="410" r:id="rId78"/>
    <p:sldId id="411" r:id="rId79"/>
    <p:sldId id="489" r:id="rId80"/>
    <p:sldId id="490" r:id="rId81"/>
    <p:sldId id="453" r:id="rId82"/>
    <p:sldId id="466" r:id="rId83"/>
    <p:sldId id="456" r:id="rId84"/>
    <p:sldId id="474" r:id="rId85"/>
    <p:sldId id="421" r:id="rId86"/>
    <p:sldId id="422" r:id="rId87"/>
    <p:sldId id="423" r:id="rId88"/>
    <p:sldId id="527" r:id="rId89"/>
    <p:sldId id="415" r:id="rId90"/>
    <p:sldId id="469" r:id="rId91"/>
    <p:sldId id="491" r:id="rId92"/>
    <p:sldId id="492" r:id="rId93"/>
    <p:sldId id="493" r:id="rId94"/>
    <p:sldId id="494" r:id="rId95"/>
    <p:sldId id="495" r:id="rId96"/>
    <p:sldId id="498" r:id="rId97"/>
    <p:sldId id="496" r:id="rId98"/>
    <p:sldId id="497" r:id="rId99"/>
    <p:sldId id="528" r:id="rId100"/>
    <p:sldId id="449" r:id="rId101"/>
    <p:sldId id="499" r:id="rId102"/>
    <p:sldId id="529" r:id="rId103"/>
    <p:sldId id="440" r:id="rId104"/>
    <p:sldId id="517" r:id="rId105"/>
    <p:sldId id="441" r:id="rId106"/>
    <p:sldId id="442" r:id="rId107"/>
    <p:sldId id="443" r:id="rId108"/>
    <p:sldId id="518" r:id="rId109"/>
    <p:sldId id="519" r:id="rId110"/>
    <p:sldId id="520" r:id="rId111"/>
    <p:sldId id="521" r:id="rId112"/>
    <p:sldId id="508" r:id="rId113"/>
    <p:sldId id="445" r:id="rId114"/>
    <p:sldId id="446" r:id="rId115"/>
    <p:sldId id="483" r:id="rId116"/>
    <p:sldId id="484" r:id="rId117"/>
    <p:sldId id="522" r:id="rId118"/>
    <p:sldId id="523" r:id="rId119"/>
    <p:sldId id="485" r:id="rId120"/>
    <p:sldId id="447" r:id="rId121"/>
    <p:sldId id="486" r:id="rId122"/>
    <p:sldId id="500" r:id="rId123"/>
    <p:sldId id="501" r:id="rId124"/>
    <p:sldId id="530" r:id="rId125"/>
    <p:sldId id="413" r:id="rId126"/>
    <p:sldId id="459" r:id="rId127"/>
    <p:sldId id="460" r:id="rId128"/>
    <p:sldId id="461" r:id="rId129"/>
    <p:sldId id="463" r:id="rId130"/>
    <p:sldId id="462" r:id="rId131"/>
    <p:sldId id="464" r:id="rId132"/>
    <p:sldId id="457" r:id="rId133"/>
    <p:sldId id="437" r:id="rId134"/>
    <p:sldId id="438" r:id="rId135"/>
    <p:sldId id="488"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1128"/>
  </p:normalViewPr>
  <p:slideViewPr>
    <p:cSldViewPr snapToGrid="0" snapToObjects="1" showGuides="1">
      <p:cViewPr varScale="1">
        <p:scale>
          <a:sx n="90" d="100"/>
          <a:sy n="90" d="100"/>
        </p:scale>
        <p:origin x="232"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7/21/20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15</a:t>
            </a:fld>
            <a:endParaRPr lang="en-US"/>
          </a:p>
        </p:txBody>
      </p:sp>
    </p:spTree>
    <p:extLst>
      <p:ext uri="{BB962C8B-B14F-4D97-AF65-F5344CB8AC3E}">
        <p14:creationId xmlns:p14="http://schemas.microsoft.com/office/powerpoint/2010/main" val="1681458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=PQCrX1sQSzY</a:t>
            </a:r>
          </a:p>
        </p:txBody>
      </p:sp>
      <p:sp>
        <p:nvSpPr>
          <p:cNvPr id="4" name="Slide Number Placeholder 3"/>
          <p:cNvSpPr>
            <a:spLocks noGrp="1"/>
          </p:cNvSpPr>
          <p:nvPr>
            <p:ph type="sldNum" sz="quarter" idx="10"/>
          </p:nvPr>
        </p:nvSpPr>
        <p:spPr/>
        <p:txBody>
          <a:bodyPr/>
          <a:lstStyle/>
          <a:p>
            <a:fld id="{D16CDD25-77F8-C146-A134-78B7D0E2DFF4}" type="slidenum">
              <a:rPr lang="en-US" smtClean="0"/>
              <a:t>44</a:t>
            </a:fld>
            <a:endParaRPr lang="en-US"/>
          </a:p>
        </p:txBody>
      </p:sp>
    </p:spTree>
    <p:extLst>
      <p:ext uri="{BB962C8B-B14F-4D97-AF65-F5344CB8AC3E}">
        <p14:creationId xmlns:p14="http://schemas.microsoft.com/office/powerpoint/2010/main" val="2823624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65</a:t>
            </a:fld>
            <a:endParaRPr lang="en-US"/>
          </a:p>
        </p:txBody>
      </p:sp>
    </p:spTree>
    <p:extLst>
      <p:ext uri="{BB962C8B-B14F-4D97-AF65-F5344CB8AC3E}">
        <p14:creationId xmlns:p14="http://schemas.microsoft.com/office/powerpoint/2010/main" val="2826377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51C37-763A-A544-96C6-A43233B4922E}" type="slidenum">
              <a:rPr lang="en-US" smtClean="0"/>
              <a:t>85</a:t>
            </a:fld>
            <a:endParaRPr lang="en-US"/>
          </a:p>
        </p:txBody>
      </p:sp>
    </p:spTree>
    <p:extLst>
      <p:ext uri="{BB962C8B-B14F-4D97-AF65-F5344CB8AC3E}">
        <p14:creationId xmlns:p14="http://schemas.microsoft.com/office/powerpoint/2010/main" val="11637655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7/21/20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7/21/20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7/21/20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7/21/20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7/21/20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7/21/20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7/21/20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1.png"/><Relationship Id="rId1" Type="http://schemas.openxmlformats.org/officeDocument/2006/relationships/slideLayout" Target="../slideLayouts/slideLayout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76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820.png"/><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40.png"/><Relationship Id="rId4" Type="http://schemas.openxmlformats.org/officeDocument/2006/relationships/image" Target="../media/image83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690.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00.png"/><Relationship Id="rId7" Type="http://schemas.openxmlformats.org/officeDocument/2006/relationships/image" Target="../media/image940.png"/><Relationship Id="rId2" Type="http://schemas.openxmlformats.org/officeDocument/2006/relationships/image" Target="../media/image890.png"/><Relationship Id="rId1" Type="http://schemas.openxmlformats.org/officeDocument/2006/relationships/slideLayout" Target="../slideLayouts/slideLayout2.xml"/><Relationship Id="rId6" Type="http://schemas.openxmlformats.org/officeDocument/2006/relationships/image" Target="../media/image930.png"/><Relationship Id="rId5" Type="http://schemas.openxmlformats.org/officeDocument/2006/relationships/image" Target="../media/image920.png"/><Relationship Id="rId4" Type="http://schemas.openxmlformats.org/officeDocument/2006/relationships/image" Target="../media/image910.png"/></Relationships>
</file>

<file path=ppt/slides/_rels/slide13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tiff"/></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30.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0.png"/><Relationship Id="rId4" Type="http://schemas.openxmlformats.org/officeDocument/2006/relationships/image" Target="../media/image550.png"/></Relationships>
</file>

<file path=ppt/slides/_rels/slide5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62.png"/><Relationship Id="rId7" Type="http://schemas.openxmlformats.org/officeDocument/2006/relationships/image" Target="../media/image740.png"/><Relationship Id="rId12" Type="http://schemas.openxmlformats.org/officeDocument/2006/relationships/image" Target="../media/image79.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67.png"/><Relationship Id="rId10" Type="http://schemas.openxmlformats.org/officeDocument/2006/relationships/image" Target="../media/image77.png"/><Relationship Id="rId4" Type="http://schemas.openxmlformats.org/officeDocument/2006/relationships/image" Target="../media/image661.png"/><Relationship Id="rId9" Type="http://schemas.openxmlformats.org/officeDocument/2006/relationships/image" Target="../media/image76.png"/></Relationships>
</file>

<file path=ppt/slides/_rels/slide5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62.png"/><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89.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89.png"/></Relationships>
</file>

<file path=ppt/slides/_rels/slide6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4.png"/><Relationship Id="rId7" Type="http://schemas.openxmlformats.org/officeDocument/2006/relationships/image" Target="../media/image34.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93.png"/><Relationship Id="rId10" Type="http://schemas.openxmlformats.org/officeDocument/2006/relationships/image" Target="../media/image360.png"/><Relationship Id="rId9" Type="http://schemas.openxmlformats.org/officeDocument/2006/relationships/image" Target="../media/image35.png"/></Relationships>
</file>

<file path=ppt/slides/_rels/slide64.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50.png"/><Relationship Id="rId3" Type="http://schemas.openxmlformats.org/officeDocument/2006/relationships/image" Target="../media/image71.png"/><Relationship Id="rId7" Type="http://schemas.openxmlformats.org/officeDocument/2006/relationships/image" Target="../media/image420.png"/><Relationship Id="rId12" Type="http://schemas.openxmlformats.org/officeDocument/2006/relationships/image" Target="../media/image103.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102.png"/><Relationship Id="rId5" Type="http://schemas.openxmlformats.org/officeDocument/2006/relationships/image" Target="../media/image41.png"/><Relationship Id="rId4" Type="http://schemas.openxmlformats.org/officeDocument/2006/relationships/image" Target="../media/image72.png"/><Relationship Id="rId9" Type="http://schemas.openxmlformats.org/officeDocument/2006/relationships/image" Target="../media/image440.png"/></Relationships>
</file>

<file path=ppt/slides/_rels/slide65.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60.png"/><Relationship Id="rId3" Type="http://schemas.openxmlformats.org/officeDocument/2006/relationships/image" Target="../media/image71.png"/><Relationship Id="rId7" Type="http://schemas.openxmlformats.org/officeDocument/2006/relationships/image" Target="../media/image420.png"/><Relationship Id="rId12" Type="http://schemas.openxmlformats.org/officeDocument/2006/relationships/image" Target="../media/image103.png"/><Relationship Id="rId2" Type="http://schemas.openxmlformats.org/officeDocument/2006/relationships/notesSlide" Target="../notesSlides/notesSlide3.xml"/><Relationship Id="rId16"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102.png"/><Relationship Id="rId5" Type="http://schemas.openxmlformats.org/officeDocument/2006/relationships/image" Target="../media/image41.png"/><Relationship Id="rId15" Type="http://schemas.openxmlformats.org/officeDocument/2006/relationships/image" Target="../media/image86.png"/><Relationship Id="rId4" Type="http://schemas.openxmlformats.org/officeDocument/2006/relationships/image" Target="../media/image72.png"/><Relationship Id="rId9" Type="http://schemas.openxmlformats.org/officeDocument/2006/relationships/image" Target="../media/image440.png"/><Relationship Id="rId14" Type="http://schemas.openxmlformats.org/officeDocument/2006/relationships/image" Target="../media/image470.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10.png"/><Relationship Id="rId7" Type="http://schemas.openxmlformats.org/officeDocument/2006/relationships/image" Target="../media/image11.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0.png"/><Relationship Id="rId4" Type="http://schemas.openxmlformats.org/officeDocument/2006/relationships/image" Target="../media/image8.png"/><Relationship Id="rId9" Type="http://schemas.openxmlformats.org/officeDocument/2006/relationships/image" Target="../media/image135.png"/></Relationships>
</file>

<file path=ppt/slides/_rels/slide7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10.png"/><Relationship Id="rId7" Type="http://schemas.openxmlformats.org/officeDocument/2006/relationships/image" Target="../media/image180.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5.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710.png"/><Relationship Id="rId7" Type="http://schemas.openxmlformats.org/officeDocument/2006/relationships/image" Target="../media/image20.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6.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3.png"/><Relationship Id="rId7" Type="http://schemas.openxmlformats.org/officeDocument/2006/relationships/image" Target="../media/image251.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5.png"/><Relationship Id="rId10" Type="http://schemas.openxmlformats.org/officeDocument/2006/relationships/image" Target="../media/image27.png"/><Relationship Id="rId4" Type="http://schemas.openxmlformats.org/officeDocument/2006/relationships/image" Target="../media/image710.png"/><Relationship Id="rId9" Type="http://schemas.openxmlformats.org/officeDocument/2006/relationships/image" Target="../media/image17.png"/></Relationships>
</file>

<file path=ppt/slides/_rels/slide77.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3.png"/><Relationship Id="rId7" Type="http://schemas.openxmlformats.org/officeDocument/2006/relationships/image" Target="../media/image281.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5.png"/><Relationship Id="rId4" Type="http://schemas.openxmlformats.org/officeDocument/2006/relationships/image" Target="../media/image710.png"/><Relationship Id="rId9" Type="http://schemas.openxmlformats.org/officeDocument/2006/relationships/image" Target="../media/image98.emf"/></Relationships>
</file>

<file path=ppt/slides/_rels/slide78.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3.png"/><Relationship Id="rId7" Type="http://schemas.openxmlformats.org/officeDocument/2006/relationships/image" Target="../media/image281.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5.png"/><Relationship Id="rId4" Type="http://schemas.openxmlformats.org/officeDocument/2006/relationships/image" Target="../media/image710.png"/><Relationship Id="rId9" Type="http://schemas.openxmlformats.org/officeDocument/2006/relationships/image" Target="../media/image98.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6.emf"/><Relationship Id="rId5" Type="http://schemas.openxmlformats.org/officeDocument/2006/relationships/oleObject" Target="../embeddings/oleObject1.bin"/><Relationship Id="rId4" Type="http://schemas.openxmlformats.org/officeDocument/2006/relationships/image" Target="../media/image491.png"/></Relationships>
</file>

<file path=ppt/slides/_rels/slide86.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59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69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#10: Boosting &amp; Stacking and an </a:t>
            </a:r>
            <a:br>
              <a:rPr lang="en-US" dirty="0"/>
            </a:br>
            <a:r>
              <a:rPr lang="en-US" dirty="0"/>
              <a:t>Introduction to Neural Network</a:t>
            </a:r>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891252"/>
                <a:ext cx="10327008" cy="5416952"/>
              </a:xfrm>
            </p:spPr>
            <p:txBody>
              <a:bodyPr/>
              <a:lstStyle/>
              <a:p>
                <a:r>
                  <a:rPr lang="en-US" sz="2600" b="1" i="1" dirty="0"/>
                  <a:t>Gradient boosting </a:t>
                </a:r>
                <a:r>
                  <a:rPr lang="en-US" sz="2600" dirty="0"/>
                  <a:t>is a method for iteratively building a complex regression model </a:t>
                </a:r>
                <a:r>
                  <a:rPr lang="en-US" sz="2600" i="1" dirty="0"/>
                  <a:t>T</a:t>
                </a:r>
                <a:r>
                  <a:rPr lang="en-US" sz="2600" dirty="0"/>
                  <a:t> by adding simple models. Each new simple model added to the ensemble compensates for the weaknesses of the current ensemble. </a:t>
                </a:r>
              </a:p>
              <a:p>
                <a:endParaRPr lang="en-US" sz="900" dirty="0">
                  <a:effectLst/>
                </a:endParaRPr>
              </a:p>
              <a:p>
                <a:r>
                  <a:rPr lang="en-US" sz="2200" dirty="0"/>
                  <a:t>1. Fit a simple model </a:t>
                </a:r>
                <a:r>
                  <a:rPr lang="en-US" sz="2200" i="1" dirty="0"/>
                  <a:t>T</a:t>
                </a:r>
                <a:r>
                  <a:rPr lang="en-US" sz="2200" baseline="30000" dirty="0"/>
                  <a:t>(0) </a:t>
                </a:r>
                <a:r>
                  <a:rPr lang="en-US" sz="2200" dirty="0"/>
                  <a:t>on the training data </a:t>
                </a:r>
                <a:endParaRPr lang="en-US" sz="2200" dirty="0">
                  <a:effectLst/>
                </a:endParaRPr>
              </a:p>
              <a:p>
                <a:endParaRPr lang="en-US" sz="2200" dirty="0"/>
              </a:p>
              <a:p>
                <a:r>
                  <a:rPr lang="en-US" sz="2200" dirty="0"/>
                  <a:t>	Set </a:t>
                </a:r>
                <a:r>
                  <a:rPr lang="en-US" sz="2200" i="1" dirty="0"/>
                  <a:t>T</a:t>
                </a:r>
                <a:r>
                  <a:rPr lang="en-US" sz="2200" dirty="0"/>
                  <a:t> ← </a:t>
                </a:r>
                <a:r>
                  <a:rPr lang="en-US" sz="2200" i="1" dirty="0"/>
                  <a:t>T</a:t>
                </a:r>
                <a:r>
                  <a:rPr lang="en-US" sz="2200" baseline="30000" dirty="0"/>
                  <a:t>(0)</a:t>
                </a:r>
                <a:r>
                  <a:rPr lang="en-US" sz="2200" dirty="0"/>
                  <a:t>.   Compute the residuals {</a:t>
                </a:r>
                <a:r>
                  <a:rPr lang="en-US" sz="2200" i="1" dirty="0"/>
                  <a:t>r</a:t>
                </a:r>
                <a:r>
                  <a:rPr lang="en-US" sz="2200" baseline="-25000" dirty="0"/>
                  <a:t>1</a:t>
                </a:r>
                <a:r>
                  <a:rPr lang="en-US" sz="2200" dirty="0"/>
                  <a:t> , . . . , </a:t>
                </a:r>
                <a:r>
                  <a:rPr lang="en-US" sz="2200" i="1" dirty="0" err="1"/>
                  <a:t>r</a:t>
                </a:r>
                <a:r>
                  <a:rPr lang="en-US" sz="2200" i="1" baseline="-25000" dirty="0" err="1"/>
                  <a:t>N</a:t>
                </a:r>
                <a:r>
                  <a:rPr lang="en-US" sz="2200" dirty="0"/>
                  <a:t> } for </a:t>
                </a:r>
                <a:r>
                  <a:rPr lang="en-US" sz="2200" i="1" dirty="0"/>
                  <a:t>T</a:t>
                </a:r>
                <a:r>
                  <a:rPr lang="en-US" sz="2200" dirty="0"/>
                  <a:t>. </a:t>
                </a:r>
              </a:p>
              <a:p>
                <a:r>
                  <a:rPr lang="en-US" sz="2200" dirty="0"/>
                  <a:t>2. Fit a simple model, </a:t>
                </a:r>
                <a:r>
                  <a:rPr lang="en-US" sz="2200" i="1" dirty="0" err="1"/>
                  <a:t>T</a:t>
                </a:r>
                <a:r>
                  <a:rPr lang="en-US" sz="2200" i="1" baseline="30000" dirty="0" err="1"/>
                  <a:t>i</a:t>
                </a:r>
                <a:r>
                  <a:rPr lang="en-US" sz="2200" dirty="0"/>
                  <a:t> , to the current </a:t>
                </a:r>
                <a:r>
                  <a:rPr lang="en-US" sz="2200" b="1" i="1" dirty="0"/>
                  <a:t>residuals</a:t>
                </a:r>
                <a:r>
                  <a:rPr lang="en-US" sz="2200" dirty="0"/>
                  <a:t>, i.e. train using </a:t>
                </a:r>
              </a:p>
              <a:p>
                <a:endParaRPr lang="en-US" sz="2200" dirty="0"/>
              </a:p>
              <a:p>
                <a:r>
                  <a:rPr lang="en-US" sz="2200" dirty="0"/>
                  <a:t>3. Set </a:t>
                </a:r>
                <a:r>
                  <a:rPr lang="en-US" sz="2200" i="1" dirty="0"/>
                  <a:t>T </a:t>
                </a:r>
                <a:r>
                  <a:rPr lang="en-US" sz="2200" dirty="0"/>
                  <a:t>← </a:t>
                </a:r>
                <a:r>
                  <a:rPr lang="en-US" sz="2200" i="1" dirty="0"/>
                  <a:t>T </a:t>
                </a:r>
                <a:r>
                  <a:rPr lang="en-US" sz="2200" dirty="0"/>
                  <a:t>+ </a:t>
                </a:r>
                <a14:m>
                  <m:oMath xmlns:m="http://schemas.openxmlformats.org/officeDocument/2006/math">
                    <m:r>
                      <a:rPr lang="en-US" sz="2200" i="1" smtClean="0">
                        <a:latin typeface="Cambria Math" panose="02040503050406030204" pitchFamily="18" charset="0"/>
                        <a:ea typeface="Cambria Math" panose="02040503050406030204" pitchFamily="18" charset="0"/>
                      </a:rPr>
                      <m:t>𝜆</m:t>
                    </m:r>
                  </m:oMath>
                </a14:m>
                <a:r>
                  <a:rPr lang="en-US" sz="2200" i="1" dirty="0" err="1"/>
                  <a:t>T</a:t>
                </a:r>
                <a:r>
                  <a:rPr lang="en-US" sz="2200" i="1" baseline="30000" dirty="0" err="1"/>
                  <a:t>i</a:t>
                </a:r>
                <a:r>
                  <a:rPr lang="en-US" sz="2200" dirty="0"/>
                  <a:t> </a:t>
                </a:r>
              </a:p>
              <a:p>
                <a:r>
                  <a:rPr lang="en-US" sz="2200" dirty="0"/>
                  <a:t>4. Compute residuals, set </a:t>
                </a:r>
                <a:r>
                  <a:rPr lang="en-US" sz="2200" i="1" dirty="0" err="1"/>
                  <a:t>r</a:t>
                </a:r>
                <a:r>
                  <a:rPr lang="en-US" sz="2200" i="1" baseline="-25000" dirty="0" err="1"/>
                  <a:t>n</a:t>
                </a:r>
                <a:r>
                  <a:rPr lang="en-US" sz="2200" dirty="0"/>
                  <a:t> ← </a:t>
                </a:r>
                <a:r>
                  <a:rPr lang="en-US" sz="2200" i="1" dirty="0" err="1"/>
                  <a:t>r</a:t>
                </a:r>
                <a:r>
                  <a:rPr lang="en-US" sz="2200" i="1" baseline="-25000" dirty="0" err="1"/>
                  <a:t>n</a:t>
                </a:r>
                <a:r>
                  <a:rPr lang="en-US" sz="2200" dirty="0"/>
                  <a:t> − </a:t>
                </a:r>
                <a14:m>
                  <m:oMath xmlns:m="http://schemas.openxmlformats.org/officeDocument/2006/math">
                    <m:r>
                      <a:rPr lang="en-US" sz="2200" i="1">
                        <a:latin typeface="Cambria Math" panose="02040503050406030204" pitchFamily="18" charset="0"/>
                        <a:ea typeface="Cambria Math" panose="02040503050406030204" pitchFamily="18" charset="0"/>
                      </a:rPr>
                      <m:t>𝜆</m:t>
                    </m:r>
                  </m:oMath>
                </a14:m>
                <a:r>
                  <a:rPr lang="en-US" sz="2200" i="1" dirty="0" err="1"/>
                  <a:t>T</a:t>
                </a:r>
                <a:r>
                  <a:rPr lang="en-US" sz="2200" i="1" baseline="30000" dirty="0" err="1"/>
                  <a:t>i</a:t>
                </a:r>
                <a:r>
                  <a:rPr lang="en-US" sz="2200" dirty="0"/>
                  <a:t>(</a:t>
                </a:r>
                <a:r>
                  <a:rPr lang="en-US" sz="2200" i="1" dirty="0" err="1"/>
                  <a:t>x</a:t>
                </a:r>
                <a:r>
                  <a:rPr lang="en-US" sz="2200" i="1" baseline="-25000" dirty="0" err="1"/>
                  <a:t>n</a:t>
                </a:r>
                <a:r>
                  <a:rPr lang="en-US" sz="2200" dirty="0"/>
                  <a:t>), </a:t>
                </a:r>
                <a:r>
                  <a:rPr lang="en-US" sz="2200" i="1" dirty="0"/>
                  <a:t>n</a:t>
                </a:r>
                <a:r>
                  <a:rPr lang="en-US" sz="2200" dirty="0"/>
                  <a:t> = 1,...,</a:t>
                </a:r>
                <a:r>
                  <a:rPr lang="en-US" sz="2200" i="1" dirty="0"/>
                  <a:t>N</a:t>
                </a:r>
                <a:r>
                  <a:rPr lang="en-US" sz="2200" dirty="0"/>
                  <a:t> </a:t>
                </a:r>
              </a:p>
              <a:p>
                <a:r>
                  <a:rPr lang="en-US" sz="2200" dirty="0"/>
                  <a:t>5. Repeat steps 2-4 until </a:t>
                </a:r>
                <a:r>
                  <a:rPr lang="en-US" sz="2200" b="1" i="1" dirty="0"/>
                  <a:t>stopping </a:t>
                </a:r>
                <a:r>
                  <a:rPr lang="en-US" sz="2200" dirty="0"/>
                  <a:t>condition met.</a:t>
                </a:r>
              </a:p>
              <a:p>
                <a:endParaRPr lang="en-US" sz="900" dirty="0"/>
              </a:p>
              <a:p>
                <a:r>
                  <a:rPr lang="en-US" sz="2600" dirty="0"/>
                  <a:t>where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is a constant called the </a:t>
                </a:r>
                <a:r>
                  <a:rPr lang="en-US" sz="2600" b="1" i="1" dirty="0"/>
                  <a:t>learning rate</a:t>
                </a:r>
                <a:r>
                  <a:rPr lang="en-US" sz="2600" dirty="0"/>
                  <a:t>. </a:t>
                </a:r>
              </a:p>
              <a:p>
                <a:r>
                  <a:rPr lang="en-US" sz="2200" dirty="0"/>
                  <a:t> </a:t>
                </a:r>
              </a:p>
              <a:p>
                <a:endParaRPr lang="en-US" sz="2200" dirty="0"/>
              </a:p>
              <a:p>
                <a:endParaRPr lang="en-US" sz="2200" dirty="0"/>
              </a:p>
              <a:p>
                <a:endParaRPr lang="en-US" sz="22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891252"/>
                <a:ext cx="10327008" cy="5416952"/>
              </a:xfrm>
              <a:blipFill>
                <a:blip r:embed="rId2"/>
                <a:stretch>
                  <a:fillRect l="-983" t="-935" r="-614" b="-70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pic>
        <p:nvPicPr>
          <p:cNvPr id="6" name="Picture 5">
            <a:extLst>
              <a:ext uri="{FF2B5EF4-FFF2-40B4-BE49-F238E27FC236}">
                <a16:creationId xmlns:a16="http://schemas.microsoft.com/office/drawing/2014/main" id="{B9861286-BC1C-0246-B4FA-01700339CD9C}"/>
              </a:ext>
            </a:extLst>
          </p:cNvPr>
          <p:cNvPicPr>
            <a:picLocks noChangeAspect="1"/>
          </p:cNvPicPr>
          <p:nvPr/>
        </p:nvPicPr>
        <p:blipFill>
          <a:blip r:embed="rId3"/>
          <a:stretch>
            <a:fillRect/>
          </a:stretch>
        </p:blipFill>
        <p:spPr>
          <a:xfrm>
            <a:off x="3096255" y="2708358"/>
            <a:ext cx="3067934" cy="329981"/>
          </a:xfrm>
          <a:prstGeom prst="rect">
            <a:avLst/>
          </a:prstGeom>
        </p:spPr>
      </p:pic>
      <p:pic>
        <p:nvPicPr>
          <p:cNvPr id="4" name="Picture 3">
            <a:extLst>
              <a:ext uri="{FF2B5EF4-FFF2-40B4-BE49-F238E27FC236}">
                <a16:creationId xmlns:a16="http://schemas.microsoft.com/office/drawing/2014/main" id="{567D5EBB-9601-5046-B62D-2ABFBFC074FA}"/>
              </a:ext>
            </a:extLst>
          </p:cNvPr>
          <p:cNvPicPr>
            <a:picLocks noChangeAspect="1"/>
          </p:cNvPicPr>
          <p:nvPr/>
        </p:nvPicPr>
        <p:blipFill>
          <a:blip r:embed="rId4"/>
          <a:stretch>
            <a:fillRect/>
          </a:stretch>
        </p:blipFill>
        <p:spPr>
          <a:xfrm>
            <a:off x="3179890" y="3983100"/>
            <a:ext cx="2900664" cy="314735"/>
          </a:xfrm>
          <a:prstGeom prst="rect">
            <a:avLst/>
          </a:prstGeom>
        </p:spPr>
      </p:pic>
    </p:spTree>
    <p:extLst>
      <p:ext uri="{BB962C8B-B14F-4D97-AF65-F5344CB8AC3E}">
        <p14:creationId xmlns:p14="http://schemas.microsoft.com/office/powerpoint/2010/main" val="22531011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35725" y="1166018"/>
                <a:ext cx="10772504" cy="4525963"/>
              </a:xfrm>
            </p:spPr>
            <p:txBody>
              <a:bodyPr>
                <a:noAutofit/>
              </a:bodyPr>
              <a:lstStyle/>
              <a:p>
                <a:r>
                  <a:rPr lang="en-US" sz="2400" b="0" dirty="0"/>
                  <a:t>Likelihood for a given point: </a:t>
                </a:r>
                <a:endParaRPr lang="en-US" sz="2400" b="0" i="1" dirty="0">
                  <a:latin typeface="Cambria Math" charset="0"/>
                </a:endParaRPr>
              </a:p>
              <a:p>
                <a:pPr algn="ctr"/>
                <a14:m>
                  <m:oMathPara xmlns:m="http://schemas.openxmlformats.org/officeDocument/2006/math">
                    <m:oMathParaPr>
                      <m:jc m:val="centerGroup"/>
                    </m:oMathParaPr>
                    <m:oMath xmlns:m="http://schemas.openxmlformats.org/officeDocument/2006/math">
                      <m:r>
                        <a:rPr lang="en-US" sz="2400" b="0" i="1" smtClean="0">
                          <a:latin typeface="Cambria Math" charset="0"/>
                        </a:rPr>
                        <m:t>𝑝</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e>
                        <m:e>
                          <m:r>
                            <a:rPr lang="en-US" sz="2400" b="0" i="1" smtClean="0">
                              <a:latin typeface="Cambria Math" charset="0"/>
                            </a:rPr>
                            <m:t>𝑊</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𝑖</m:t>
                              </m:r>
                            </m:sub>
                          </m:sSub>
                        </m:e>
                      </m:d>
                    </m:oMath>
                  </m:oMathPara>
                </a14:m>
                <a:endParaRPr lang="en-US" sz="2400" b="0" i="1" dirty="0">
                  <a:latin typeface="Cambria Math" charset="0"/>
                </a:endParaRPr>
              </a:p>
              <a:p>
                <a:r>
                  <a:rPr lang="en-US" sz="2400" b="0" dirty="0"/>
                  <a:t>Assume independency</a:t>
                </a:r>
                <a:r>
                  <a:rPr lang="en-US" sz="2400" dirty="0"/>
                  <a:t>, likelihood for all measurements: </a:t>
                </a:r>
                <a14:m>
                  <m:oMath xmlns:m="http://schemas.openxmlformats.org/officeDocument/2006/math">
                    <m:r>
                      <a:rPr lang="en-US" sz="2400" b="0" i="0" smtClean="0">
                        <a:latin typeface="Cambria Math" charset="0"/>
                      </a:rPr>
                      <m:t> </m:t>
                    </m:r>
                  </m:oMath>
                </a14:m>
                <a:endParaRPr lang="en-US" sz="2400" b="0" i="0" dirty="0">
                  <a:latin typeface="Cambria Math" charset="0"/>
                </a:endParaRPr>
              </a:p>
              <a:p>
                <a:pPr algn="ctr"/>
                <a14:m>
                  <m:oMathPara xmlns:m="http://schemas.openxmlformats.org/officeDocument/2006/math">
                    <m:oMathParaPr>
                      <m:jc m:val="centerGroup"/>
                    </m:oMathParaPr>
                    <m:oMath xmlns:m="http://schemas.openxmlformats.org/officeDocument/2006/math">
                      <m:r>
                        <a:rPr lang="en-US" sz="2400" b="0" i="1" smtClean="0">
                          <a:latin typeface="Cambria Math" charset="0"/>
                        </a:rPr>
                        <m:t>𝐿</m:t>
                      </m:r>
                      <m:d>
                        <m:dPr>
                          <m:ctrlPr>
                            <a:rPr lang="en-US" sz="2400" b="0" i="1" smtClean="0">
                              <a:latin typeface="Cambria Math" panose="02040503050406030204" pitchFamily="18" charset="0"/>
                            </a:rPr>
                          </m:ctrlPr>
                        </m:dPr>
                        <m:e>
                          <m:r>
                            <a:rPr lang="en-US" sz="2400" b="0" i="1" smtClean="0">
                              <a:latin typeface="Cambria Math" charset="0"/>
                            </a:rPr>
                            <m:t>𝑊</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r>
                            <a:rPr lang="en-US" sz="2400" b="0" i="1" smtClean="0">
                              <a:latin typeface="Cambria Math" charset="0"/>
                            </a:rPr>
                            <m:t>𝑌</m:t>
                          </m:r>
                        </m:e>
                      </m:d>
                      <m:r>
                        <a:rPr lang="en-US" sz="2400" b="0" i="1" smtClean="0">
                          <a:latin typeface="Cambria Math" charset="0"/>
                        </a:rPr>
                        <m:t>=</m:t>
                      </m:r>
                      <m:r>
                        <a:rPr lang="en-US" sz="2400" i="1">
                          <a:latin typeface="Cambria Math" charset="0"/>
                        </a:rPr>
                        <m:t>𝑝</m:t>
                      </m:r>
                      <m:d>
                        <m:dPr>
                          <m:ctrlPr>
                            <a:rPr lang="en-US" sz="2400" i="1">
                              <a:latin typeface="Cambria Math" panose="02040503050406030204" pitchFamily="18" charset="0"/>
                            </a:rPr>
                          </m:ctrlPr>
                        </m:dPr>
                        <m:e>
                          <m:r>
                            <a:rPr lang="en-US" sz="2400" b="0" i="1" smtClean="0">
                              <a:latin typeface="Cambria Math" charset="0"/>
                            </a:rPr>
                            <m:t>𝑌</m:t>
                          </m:r>
                        </m:e>
                        <m:e>
                          <m:r>
                            <a:rPr lang="en-US" sz="2400" i="1">
                              <a:latin typeface="Cambria Math" charset="0"/>
                            </a:rPr>
                            <m:t>𝑊</m:t>
                          </m:r>
                          <m:r>
                            <a:rPr lang="en-US" sz="2400" i="1">
                              <a:latin typeface="Cambria Math" charset="0"/>
                            </a:rPr>
                            <m:t>;</m:t>
                          </m:r>
                          <m:r>
                            <a:rPr lang="en-US" sz="2400" b="0" i="1" smtClean="0">
                              <a:latin typeface="Cambria Math" charset="0"/>
                            </a:rPr>
                            <m:t>𝑋</m:t>
                          </m:r>
                        </m:e>
                      </m:d>
                      <m:r>
                        <a:rPr lang="en-US" sz="2400" b="0" i="1" smtClean="0">
                          <a:latin typeface="Cambria Math" charset="0"/>
                        </a:rPr>
                        <m:t>=</m:t>
                      </m:r>
                      <m:nary>
                        <m:naryPr>
                          <m:chr m:val="∏"/>
                          <m:supHide m:val="on"/>
                          <m:ctrlPr>
                            <a:rPr lang="en-US" sz="2400" b="0" i="1" smtClean="0">
                              <a:latin typeface="Cambria Math" panose="02040503050406030204" pitchFamily="18" charset="0"/>
                            </a:rPr>
                          </m:ctrlPr>
                        </m:naryPr>
                        <m:sub>
                          <m:r>
                            <a:rPr lang="en-US" sz="2400" b="0" i="1" smtClean="0">
                              <a:latin typeface="Cambria Math" charset="0"/>
                            </a:rPr>
                            <m:t>𝑖</m:t>
                          </m:r>
                        </m:sub>
                        <m:sup/>
                        <m:e>
                          <m:r>
                            <a:rPr lang="en-US" sz="2400" i="1">
                              <a:latin typeface="Cambria Math" charset="0"/>
                            </a:rPr>
                            <m:t>𝑝</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𝑦</m:t>
                                  </m:r>
                                </m:e>
                                <m:sub>
                                  <m:r>
                                    <a:rPr lang="en-US" sz="2400" i="1">
                                      <a:latin typeface="Cambria Math" charset="0"/>
                                    </a:rPr>
                                    <m:t>𝑖</m:t>
                                  </m:r>
                                </m:sub>
                              </m:sSub>
                            </m:e>
                            <m:e>
                              <m:r>
                                <a:rPr lang="en-US" sz="2400" i="1">
                                  <a:latin typeface="Cambria Math" charset="0"/>
                                </a:rPr>
                                <m:t>𝑊</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𝑖</m:t>
                                  </m:r>
                                </m:sub>
                              </m:sSub>
                            </m:e>
                          </m:d>
                        </m:e>
                      </m:nary>
                    </m:oMath>
                  </m:oMathPara>
                </a14:m>
                <a:endParaRPr lang="en-US" sz="2400" b="0" i="1" dirty="0">
                  <a:latin typeface="Cambria Math" charset="0"/>
                </a:endParaRPr>
              </a:p>
              <a:p>
                <a:r>
                  <a:rPr lang="en-US" sz="2400" dirty="0">
                    <a:latin typeface="Karla" charset="0"/>
                    <a:ea typeface="Karla" charset="0"/>
                    <a:cs typeface="Karla" charset="0"/>
                  </a:rPr>
                  <a:t>Maximize the likelihood, or equivalently maximize the log-likelihood:</a:t>
                </a:r>
                <a:endParaRPr lang="en-US" sz="2400" b="0"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𝐿</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nary>
                            <m:naryPr>
                              <m:chr m:val="∑"/>
                              <m:supHide m:val="on"/>
                              <m:ctrlPr>
                                <a:rPr lang="en-US" sz="2400" b="0" i="1" smtClean="0">
                                  <a:latin typeface="Cambria Math" panose="02040503050406030204" pitchFamily="18" charset="0"/>
                                </a:rPr>
                              </m:ctrlPr>
                            </m:naryPr>
                            <m:sub>
                              <m:r>
                                <a:rPr lang="en-US" sz="2400" b="0" i="1" smtClean="0">
                                  <a:latin typeface="Cambria Math" charset="0"/>
                                </a:rPr>
                                <m:t>𝑖</m:t>
                              </m:r>
                            </m:sub>
                            <m:sup/>
                            <m:e>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i="1">
                                      <a:latin typeface="Cambria Math" charset="0"/>
                                    </a:rPr>
                                    <m:t>𝑝</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𝑦</m:t>
                                          </m:r>
                                        </m:e>
                                        <m:sub>
                                          <m:r>
                                            <a:rPr lang="en-US" sz="2400" i="1">
                                              <a:latin typeface="Cambria Math" charset="0"/>
                                            </a:rPr>
                                            <m:t>𝑖</m:t>
                                          </m:r>
                                        </m:sub>
                                      </m:sSub>
                                    </m:e>
                                    <m:e>
                                      <m:r>
                                        <a:rPr lang="en-US" sz="2400" i="1">
                                          <a:latin typeface="Cambria Math" charset="0"/>
                                        </a:rPr>
                                        <m:t>𝑊</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𝑖</m:t>
                                          </m:r>
                                        </m:sub>
                                      </m:sSub>
                                    </m:e>
                                  </m:d>
                                </m:e>
                              </m:func>
                            </m:e>
                          </m:nary>
                        </m:e>
                      </m:func>
                    </m:oMath>
                  </m:oMathPara>
                </a14:m>
                <a:endParaRPr lang="en-US" sz="2400" i="1" dirty="0">
                  <a:latin typeface="Cambria Math" charset="0"/>
                </a:endParaRPr>
              </a:p>
              <a:p>
                <a:r>
                  <a:rPr lang="en-US" sz="2400" b="0" dirty="0">
                    <a:latin typeface="Cambria Math" charset="0"/>
                  </a:rPr>
                  <a:t>Turn this into a loss function: </a:t>
                </a:r>
              </a:p>
              <a:p>
                <a:pPr algn="ctr"/>
                <a14:m>
                  <m:oMathPara xmlns:m="http://schemas.openxmlformats.org/officeDocument/2006/math">
                    <m:oMathParaPr>
                      <m:jc m:val="centerGroup"/>
                    </m:oMathParaPr>
                    <m:oMath xmlns:m="http://schemas.openxmlformats.org/officeDocument/2006/math">
                      <m:r>
                        <a:rPr lang="en-US" sz="2400" b="0" i="1" smtClean="0">
                          <a:latin typeface="Cambria Math" charset="0"/>
                        </a:rPr>
                        <m:t>ℒ</m:t>
                      </m:r>
                      <m:d>
                        <m:dPr>
                          <m:ctrlPr>
                            <a:rPr lang="en-US" sz="2400" i="1">
                              <a:latin typeface="Cambria Math" panose="02040503050406030204" pitchFamily="18" charset="0"/>
                            </a:rPr>
                          </m:ctrlPr>
                        </m:dPr>
                        <m:e>
                          <m:r>
                            <a:rPr lang="en-US" sz="2400" i="1">
                              <a:latin typeface="Cambria Math" charset="0"/>
                            </a:rPr>
                            <m:t>𝑊</m:t>
                          </m:r>
                          <m:r>
                            <a:rPr lang="en-US" sz="2400" b="0" i="1" smtClean="0">
                              <a:latin typeface="Cambria Math" charset="0"/>
                            </a:rPr>
                            <m:t>;</m:t>
                          </m:r>
                          <m:r>
                            <a:rPr lang="en-US" sz="2400" b="0" i="1" smtClean="0">
                              <a:latin typeface="Cambria Math" charset="0"/>
                            </a:rPr>
                            <m:t>𝑋</m:t>
                          </m:r>
                          <m:r>
                            <a:rPr lang="en-US" sz="2400" b="0" i="1" smtClean="0">
                              <a:latin typeface="Cambria Math" charset="0"/>
                            </a:rPr>
                            <m:t>, </m:t>
                          </m:r>
                          <m:r>
                            <a:rPr lang="en-US" sz="2400" b="0" i="1" smtClean="0">
                              <a:latin typeface="Cambria Math" charset="0"/>
                            </a:rPr>
                            <m:t>𝑌</m:t>
                          </m:r>
                        </m:e>
                      </m:d>
                      <m:r>
                        <a:rPr lang="en-US" sz="2400" i="1">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𝐿</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e>
                      </m:func>
                    </m:oMath>
                  </m:oMathPara>
                </a14:m>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35725" y="1166018"/>
                <a:ext cx="10772504" cy="4525963"/>
              </a:xfrm>
              <a:blipFill rotWithShape="0">
                <a:blip r:embed="rId2"/>
                <a:stretch>
                  <a:fillRect l="-849" t="-1077"/>
                </a:stretch>
              </a:blipFill>
            </p:spPr>
            <p:txBody>
              <a:bodyPr/>
              <a:lstStyle/>
              <a:p>
                <a:r>
                  <a:rPr lang="en-US">
                    <a:noFill/>
                  </a:rPr>
                  <a:t> </a:t>
                </a:r>
              </a:p>
            </p:txBody>
          </p:sp>
        </mc:Fallback>
      </mc:AlternateContent>
    </p:spTree>
    <p:extLst>
      <p:ext uri="{BB962C8B-B14F-4D97-AF65-F5344CB8AC3E}">
        <p14:creationId xmlns:p14="http://schemas.microsoft.com/office/powerpoint/2010/main" val="3019258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35725" y="1166018"/>
                <a:ext cx="10772504" cy="4525963"/>
              </a:xfrm>
            </p:spPr>
            <p:txBody>
              <a:bodyPr>
                <a:noAutofit/>
              </a:bodyPr>
              <a:lstStyle/>
              <a:p>
                <a:pPr>
                  <a:spcAft>
                    <a:spcPts val="600"/>
                  </a:spcAft>
                </a:pPr>
                <a:r>
                  <a:rPr lang="en-US" sz="2400" dirty="0"/>
                  <a:t>Do not need to design separate loss functions if we follow this simple procedure</a:t>
                </a:r>
              </a:p>
              <a:p>
                <a:pPr>
                  <a:spcAft>
                    <a:spcPts val="600"/>
                  </a:spcAft>
                </a:pPr>
                <a:r>
                  <a:rPr lang="en-US" sz="2400" b="1" dirty="0">
                    <a:solidFill>
                      <a:schemeClr val="tx2">
                        <a:lumMod val="75000"/>
                      </a:schemeClr>
                    </a:solidFill>
                  </a:rPr>
                  <a:t>Examples: </a:t>
                </a:r>
              </a:p>
              <a:p>
                <a:pPr marL="342900" indent="-342900">
                  <a:spcAft>
                    <a:spcPts val="600"/>
                  </a:spcAft>
                  <a:buFont typeface="Arial" charset="0"/>
                  <a:buChar char="•"/>
                </a:pPr>
                <a:r>
                  <a:rPr lang="en-US" sz="2400" dirty="0"/>
                  <a:t>Distribution is </a:t>
                </a:r>
                <a:r>
                  <a:rPr lang="en-US" sz="2400" b="1" dirty="0">
                    <a:solidFill>
                      <a:schemeClr val="accent3">
                        <a:lumMod val="50000"/>
                      </a:schemeClr>
                    </a:solidFill>
                  </a:rPr>
                  <a:t>Normal</a:t>
                </a:r>
                <a:r>
                  <a:rPr lang="en-US" sz="2400" dirty="0">
                    <a:solidFill>
                      <a:schemeClr val="accent3">
                        <a:lumMod val="50000"/>
                      </a:schemeClr>
                    </a:solidFill>
                  </a:rPr>
                  <a:t> </a:t>
                </a:r>
                <a:r>
                  <a:rPr lang="en-US" sz="2400" dirty="0"/>
                  <a:t>then likelihood is:</a:t>
                </a:r>
              </a:p>
              <a:p>
                <a:pPr algn="ctr">
                  <a:spcAft>
                    <a:spcPts val="600"/>
                  </a:spcAft>
                </a:pPr>
                <a14:m>
                  <m:oMathPara xmlns:m="http://schemas.openxmlformats.org/officeDocument/2006/math">
                    <m:oMathParaPr>
                      <m:jc m:val="centerGroup"/>
                    </m:oMathParaPr>
                    <m:oMath xmlns:m="http://schemas.openxmlformats.org/officeDocument/2006/math">
                      <m:r>
                        <a:rPr lang="en-US" sz="2400" i="1">
                          <a:latin typeface="Cambria Math" charset="0"/>
                        </a:rPr>
                        <m:t>𝑝</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𝑦</m:t>
                              </m:r>
                            </m:e>
                            <m:sub>
                              <m:r>
                                <a:rPr lang="en-US" sz="2400" i="1">
                                  <a:latin typeface="Cambria Math" charset="0"/>
                                </a:rPr>
                                <m:t>𝑖</m:t>
                              </m:r>
                            </m:sub>
                          </m:sSub>
                        </m:e>
                        <m:e>
                          <m:r>
                            <a:rPr lang="en-US" sz="2400" i="1">
                              <a:latin typeface="Cambria Math" charset="0"/>
                            </a:rPr>
                            <m:t>𝑊</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𝑖</m:t>
                              </m:r>
                            </m:sub>
                          </m:sSub>
                        </m:e>
                      </m:d>
                      <m:r>
                        <a:rPr lang="en-US" sz="2400" b="0" i="1" smtClean="0">
                          <a:latin typeface="Cambria Math" charset="0"/>
                        </a:rPr>
                        <m:t>=</m:t>
                      </m:r>
                      <m:f>
                        <m:fPr>
                          <m:ctrlPr>
                            <a:rPr lang="en-US"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m:t>
                          </m:r>
                          <m:d>
                            <m:dPr>
                              <m:begChr m:val="{"/>
                              <m:endChr m:val="}"/>
                              <m:ctrlPr>
                                <a:rPr lang="en-US" sz="2400" b="0" i="1" smtClean="0">
                                  <a:latin typeface="Cambria Math" panose="02040503050406030204" pitchFamily="18" charset="0"/>
                                </a:rPr>
                              </m:ctrlPr>
                            </m:dPr>
                            <m:e>
                              <m:r>
                                <a:rPr lang="en-US" sz="2400" i="1">
                                  <a:latin typeface="Cambria Math" charset="0"/>
                                </a:rPr>
                                <m:t>2</m:t>
                              </m:r>
                              <m:sSup>
                                <m:sSupPr>
                                  <m:ctrlPr>
                                    <a:rPr lang="en-US" sz="2400" i="1">
                                      <a:latin typeface="Cambria Math" panose="02040503050406030204" pitchFamily="18" charset="0"/>
                                    </a:rPr>
                                  </m:ctrlPr>
                                </m:sSupPr>
                                <m:e>
                                  <m:r>
                                    <a:rPr lang="en-US" sz="2400" i="1">
                                      <a:latin typeface="Cambria Math" charset="0"/>
                                    </a:rPr>
                                    <m:t>𝜋</m:t>
                                  </m:r>
                                </m:e>
                                <m:sup>
                                  <m:r>
                                    <a:rPr lang="en-US" sz="2400" i="1">
                                      <a:latin typeface="Cambria Math" charset="0"/>
                                    </a:rPr>
                                    <m:t>2</m:t>
                                  </m:r>
                                </m:sup>
                              </m:sSup>
                              <m:r>
                                <a:rPr lang="en-US" sz="2400" i="1">
                                  <a:latin typeface="Cambria Math" charset="0"/>
                                </a:rPr>
                                <m:t>𝜎</m:t>
                              </m:r>
                            </m:e>
                          </m:d>
                        </m:den>
                      </m:f>
                      <m:sSup>
                        <m:sSupPr>
                          <m:ctrlPr>
                            <a:rPr lang="en-US" sz="2400" b="0" i="1" smtClean="0">
                              <a:latin typeface="Cambria Math" panose="02040503050406030204" pitchFamily="18" charset="0"/>
                            </a:rPr>
                          </m:ctrlPr>
                        </m:sSupPr>
                        <m:e>
                          <m:r>
                            <a:rPr lang="en-US" sz="2400" b="0" i="1" smtClean="0">
                              <a:latin typeface="Cambria Math" charset="0"/>
                            </a:rPr>
                            <m:t>𝑒</m:t>
                          </m:r>
                        </m:e>
                        <m:sup>
                          <m:r>
                            <a:rPr lang="en-US" sz="2400" b="0" i="1" smtClean="0">
                              <a:latin typeface="Cambria Math" charset="0"/>
                            </a:rPr>
                            <m:t>−</m:t>
                          </m:r>
                          <m:f>
                            <m:fPr>
                              <m:ctrlPr>
                                <a:rPr lang="mr-IN"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b>
                                          <m:r>
                                            <a:rPr lang="en-US" sz="2400" b="0" i="1" smtClean="0">
                                              <a:latin typeface="Cambria Math" charset="0"/>
                                            </a:rPr>
                                            <m:t>𝑖</m:t>
                                          </m:r>
                                        </m:sub>
                                      </m:sSub>
                                    </m:e>
                                  </m:d>
                                </m:e>
                                <m:sup>
                                  <m:r>
                                    <a:rPr lang="en-US" sz="2400" b="0" i="1" smtClean="0">
                                      <a:latin typeface="Cambria Math" charset="0"/>
                                    </a:rPr>
                                    <m:t>2</m:t>
                                  </m:r>
                                </m:sup>
                              </m:sSup>
                            </m:num>
                            <m:den>
                              <m:r>
                                <a:rPr lang="en-US" sz="2400" b="0" i="1" smtClean="0">
                                  <a:latin typeface="Cambria Math" charset="0"/>
                                </a:rPr>
                                <m:t>2</m:t>
                              </m:r>
                              <m:r>
                                <a:rPr lang="en-US" sz="2400" b="0" i="1" smtClean="0">
                                  <a:latin typeface="Cambria Math" charset="0"/>
                                </a:rPr>
                                <m:t>𝜎</m:t>
                              </m:r>
                              <m:r>
                                <a:rPr lang="en-US" sz="2400" b="0" i="1" smtClean="0">
                                  <a:latin typeface="Cambria Math" charset="0"/>
                                </a:rPr>
                                <m:t>^2</m:t>
                              </m:r>
                            </m:den>
                          </m:f>
                        </m:sup>
                      </m:sSup>
                    </m:oMath>
                  </m:oMathPara>
                </a14:m>
                <a:endParaRPr lang="en-US" sz="2400" i="1" dirty="0">
                  <a:latin typeface="Cambria Math" charset="0"/>
                </a:endParaRPr>
              </a:p>
              <a:p>
                <a:pPr algn="ctr">
                  <a:spcAft>
                    <a:spcPts val="600"/>
                  </a:spcAft>
                </a:pPr>
                <a:r>
                  <a:rPr lang="en-US" sz="2400" dirty="0"/>
                  <a:t>	</a:t>
                </a:r>
                <a14:m>
                  <m:oMath xmlns:m="http://schemas.openxmlformats.org/officeDocument/2006/math">
                    <m:r>
                      <a:rPr lang="en-US" sz="2400" i="1">
                        <a:latin typeface="Cambria Math" charset="0"/>
                      </a:rPr>
                      <m:t>ℒ</m:t>
                    </m:r>
                    <m:d>
                      <m:dPr>
                        <m:ctrlPr>
                          <a:rPr lang="en-US" sz="2400" i="1">
                            <a:latin typeface="Cambria Math" panose="02040503050406030204" pitchFamily="18" charset="0"/>
                          </a:rPr>
                        </m:ctrlPr>
                      </m:dPr>
                      <m:e>
                        <m:r>
                          <a:rPr lang="en-US" sz="2400" i="1">
                            <a:latin typeface="Cambria Math" charset="0"/>
                          </a:rPr>
                          <m:t>𝑊</m:t>
                        </m:r>
                        <m:r>
                          <a:rPr lang="en-US" sz="2400" i="1">
                            <a:latin typeface="Cambria Math" charset="0"/>
                          </a:rPr>
                          <m:t>;</m:t>
                        </m:r>
                        <m:r>
                          <a:rPr lang="en-US" sz="2400" i="1">
                            <a:latin typeface="Cambria Math" charset="0"/>
                          </a:rPr>
                          <m:t>𝑋</m:t>
                        </m:r>
                        <m:r>
                          <a:rPr lang="en-US" sz="2400" i="1">
                            <a:latin typeface="Cambria Math" charset="0"/>
                          </a:rPr>
                          <m:t>, </m:t>
                        </m:r>
                        <m:r>
                          <a:rPr lang="en-US" sz="2400" i="1">
                            <a:latin typeface="Cambria Math" charset="0"/>
                          </a:rPr>
                          <m:t>𝑌</m:t>
                        </m:r>
                      </m:e>
                    </m:d>
                    <m:r>
                      <a:rPr lang="en-US" sz="2400" b="0" i="0" smtClean="0">
                        <a:latin typeface="Cambria Math" charset="0"/>
                      </a:rPr>
                      <m:t>=</m:t>
                    </m:r>
                    <m:nary>
                      <m:naryPr>
                        <m:chr m:val="∑"/>
                        <m:supHide m:val="on"/>
                        <m:ctrlPr>
                          <a:rPr lang="en-US" sz="2400" b="0" i="1" smtClean="0">
                            <a:latin typeface="Cambria Math" panose="02040503050406030204" pitchFamily="18" charset="0"/>
                          </a:rPr>
                        </m:ctrlPr>
                      </m:naryPr>
                      <m:sub>
                        <m:r>
                          <a:rPr lang="en-US" sz="2400" b="0" i="1" smtClean="0">
                            <a:latin typeface="Cambria Math" charset="0"/>
                          </a:rPr>
                          <m:t>𝑖</m:t>
                        </m:r>
                      </m:sub>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b>
                                    <m:r>
                                      <a:rPr lang="en-US" sz="2400" b="0" i="1" smtClean="0">
                                        <a:latin typeface="Cambria Math" charset="0"/>
                                      </a:rPr>
                                      <m:t>𝑖</m:t>
                                    </m:r>
                                  </m:sub>
                                </m:sSub>
                              </m:e>
                            </m:d>
                          </m:e>
                          <m:sup>
                            <m:r>
                              <a:rPr lang="en-US" sz="2400" b="0" i="1" smtClean="0">
                                <a:latin typeface="Cambria Math" charset="0"/>
                              </a:rPr>
                              <m:t>2</m:t>
                            </m:r>
                          </m:sup>
                        </m:sSup>
                      </m:e>
                    </m:nary>
                  </m:oMath>
                </a14:m>
                <a:endParaRPr lang="en-US" sz="2400" dirty="0"/>
              </a:p>
              <a:p>
                <a:pPr marL="342900" indent="-342900">
                  <a:spcAft>
                    <a:spcPts val="600"/>
                  </a:spcAft>
                  <a:buFont typeface="Arial" charset="0"/>
                  <a:buChar char="•"/>
                </a:pPr>
                <a:r>
                  <a:rPr lang="en-US" sz="2400" dirty="0"/>
                  <a:t>Distribution is </a:t>
                </a:r>
                <a:r>
                  <a:rPr lang="en-US" sz="2400" b="1" dirty="0" err="1">
                    <a:solidFill>
                      <a:schemeClr val="accent3">
                        <a:lumMod val="50000"/>
                      </a:schemeClr>
                    </a:solidFill>
                  </a:rPr>
                  <a:t>Bernouli</a:t>
                </a:r>
                <a:r>
                  <a:rPr lang="en-US" sz="2400" dirty="0">
                    <a:solidFill>
                      <a:schemeClr val="accent3">
                        <a:lumMod val="50000"/>
                      </a:schemeClr>
                    </a:solidFill>
                  </a:rPr>
                  <a:t> </a:t>
                </a:r>
                <a:r>
                  <a:rPr lang="en-US" sz="2400" dirty="0"/>
                  <a:t>then likelihood is:</a:t>
                </a:r>
              </a:p>
              <a:p>
                <a:pPr algn="ctr">
                  <a:spcAft>
                    <a:spcPts val="600"/>
                  </a:spcAft>
                </a:pPr>
                <a14:m>
                  <m:oMathPara xmlns:m="http://schemas.openxmlformats.org/officeDocument/2006/math">
                    <m:oMathParaPr>
                      <m:jc m:val="centerGroup"/>
                    </m:oMathParaPr>
                    <m:oMath xmlns:m="http://schemas.openxmlformats.org/officeDocument/2006/math">
                      <m:r>
                        <a:rPr lang="en-US" sz="2400" i="1">
                          <a:latin typeface="Cambria Math" charset="0"/>
                        </a:rPr>
                        <m:t>𝑝</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𝑦</m:t>
                              </m:r>
                            </m:e>
                            <m:sub>
                              <m:r>
                                <a:rPr lang="en-US" sz="2400" i="1">
                                  <a:latin typeface="Cambria Math" charset="0"/>
                                </a:rPr>
                                <m:t>𝑖</m:t>
                              </m:r>
                            </m:sub>
                          </m:sSub>
                        </m:e>
                        <m:e>
                          <m:r>
                            <a:rPr lang="en-US" sz="2400" i="1">
                              <a:latin typeface="Cambria Math" charset="0"/>
                            </a:rPr>
                            <m:t>𝑊</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𝑖</m:t>
                              </m:r>
                            </m:sub>
                          </m:sSub>
                        </m:e>
                      </m:d>
                      <m:r>
                        <a:rPr lang="en-US" sz="2400" i="1">
                          <a:latin typeface="Cambria Math" charset="0"/>
                        </a:rPr>
                        <m:t>=</m:t>
                      </m:r>
                      <m:sSubSup>
                        <m:sSubSupPr>
                          <m:ctrlPr>
                            <a:rPr lang="en-US" sz="2400" b="0" i="1" smtClean="0">
                              <a:latin typeface="Cambria Math" panose="02040503050406030204" pitchFamily="18" charset="0"/>
                            </a:rPr>
                          </m:ctrlPr>
                        </m:sSubSupPr>
                        <m:e>
                          <m:r>
                            <a:rPr lang="en-US" sz="2400" b="0" i="1" smtClean="0">
                              <a:latin typeface="Cambria Math" charset="0"/>
                            </a:rPr>
                            <m:t>𝑝</m:t>
                          </m:r>
                        </m:e>
                        <m:sub>
                          <m:r>
                            <a:rPr lang="en-US" sz="2400" b="0" i="1" smtClean="0">
                              <a:latin typeface="Cambria Math" charset="0"/>
                            </a:rPr>
                            <m:t>𝑖</m:t>
                          </m:r>
                        </m:sub>
                        <m:sup>
                          <m:sSub>
                            <m:sSubPr>
                              <m:ctrlPr>
                                <a:rPr lang="en-US" sz="2400" b="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sup>
                      </m:sSub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charset="0"/>
                                </a:rPr>
                                <m:t>1−</m:t>
                              </m:r>
                              <m:sSub>
                                <m:sSubPr>
                                  <m:ctrlPr>
                                    <a:rPr lang="en-US" sz="2400" b="0" i="1" smtClean="0">
                                      <a:latin typeface="Cambria Math" panose="02040503050406030204" pitchFamily="18" charset="0"/>
                                    </a:rPr>
                                  </m:ctrlPr>
                                </m:sSubPr>
                                <m:e>
                                  <m:r>
                                    <a:rPr lang="en-US" sz="2400" b="0" i="1" smtClean="0">
                                      <a:latin typeface="Cambria Math" charset="0"/>
                                    </a:rPr>
                                    <m:t>𝑝</m:t>
                                  </m:r>
                                </m:e>
                                <m:sub>
                                  <m:r>
                                    <a:rPr lang="en-US" sz="2400" b="0" i="1" smtClean="0">
                                      <a:latin typeface="Cambria Math" charset="0"/>
                                    </a:rPr>
                                    <m:t>𝑖</m:t>
                                  </m:r>
                                </m:sub>
                              </m:sSub>
                            </m:e>
                          </m:d>
                        </m:e>
                        <m:sup>
                          <m:r>
                            <a:rPr lang="en-US" sz="2400" b="0" i="1" smtClean="0">
                              <a:latin typeface="Cambria Math" charset="0"/>
                            </a:rPr>
                            <m:t>1−</m:t>
                          </m:r>
                          <m:sSub>
                            <m:sSubPr>
                              <m:ctrlPr>
                                <a:rPr lang="en-US" sz="2400" b="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sup>
                      </m:sSup>
                    </m:oMath>
                  </m:oMathPara>
                </a14:m>
                <a:endParaRPr lang="en-US" sz="2400" i="1" dirty="0">
                  <a:latin typeface="Cambria Math" charset="0"/>
                </a:endParaRPr>
              </a:p>
              <a:p>
                <a:pPr algn="ctr">
                  <a:spcAft>
                    <a:spcPts val="600"/>
                  </a:spcAft>
                </a:pPr>
                <a:r>
                  <a:rPr lang="en-US" sz="2400" dirty="0"/>
                  <a:t>	</a:t>
                </a:r>
                <a14:m>
                  <m:oMath xmlns:m="http://schemas.openxmlformats.org/officeDocument/2006/math">
                    <m:r>
                      <a:rPr lang="en-US" sz="2400" i="1">
                        <a:latin typeface="Cambria Math" charset="0"/>
                      </a:rPr>
                      <m:t>ℒ</m:t>
                    </m:r>
                    <m:d>
                      <m:dPr>
                        <m:ctrlPr>
                          <a:rPr lang="en-US" sz="2400" i="1">
                            <a:latin typeface="Cambria Math" panose="02040503050406030204" pitchFamily="18" charset="0"/>
                          </a:rPr>
                        </m:ctrlPr>
                      </m:dPr>
                      <m:e>
                        <m:r>
                          <a:rPr lang="en-US" sz="2400" i="1">
                            <a:latin typeface="Cambria Math" charset="0"/>
                          </a:rPr>
                          <m:t>𝑊</m:t>
                        </m:r>
                        <m:r>
                          <a:rPr lang="en-US" sz="2400" i="1">
                            <a:latin typeface="Cambria Math" charset="0"/>
                          </a:rPr>
                          <m:t>;</m:t>
                        </m:r>
                        <m:r>
                          <a:rPr lang="en-US" sz="2400" i="1">
                            <a:latin typeface="Cambria Math" charset="0"/>
                          </a:rPr>
                          <m:t>𝑋</m:t>
                        </m:r>
                        <m:r>
                          <a:rPr lang="en-US" sz="2400" i="1">
                            <a:latin typeface="Cambria Math" charset="0"/>
                          </a:rPr>
                          <m:t>, </m:t>
                        </m:r>
                        <m:r>
                          <a:rPr lang="en-US" sz="2400" i="1">
                            <a:latin typeface="Cambria Math" charset="0"/>
                          </a:rPr>
                          <m:t>𝑌</m:t>
                        </m:r>
                      </m:e>
                    </m:d>
                    <m:r>
                      <a:rPr lang="en-US" sz="2400">
                        <a:latin typeface="Cambria Math" charset="0"/>
                      </a:rPr>
                      <m:t>=</m:t>
                    </m:r>
                    <m:r>
                      <a:rPr lang="en-US" sz="2400" b="0" i="0" smtClean="0">
                        <a:latin typeface="Cambria Math" charset="0"/>
                      </a:rPr>
                      <m:t>−</m:t>
                    </m:r>
                    <m:nary>
                      <m:naryPr>
                        <m:chr m:val="∑"/>
                        <m:supHide m:val="on"/>
                        <m:ctrlPr>
                          <a:rPr lang="en-US" sz="2400" b="0" i="1" smtClean="0">
                            <a:latin typeface="Cambria Math" panose="02040503050406030204" pitchFamily="18" charset="0"/>
                          </a:rPr>
                        </m:ctrlPr>
                      </m:naryPr>
                      <m:sub>
                        <m:r>
                          <a:rPr lang="en-US" sz="2400" b="0" i="1" smtClean="0">
                            <a:latin typeface="Cambria Math" charset="0"/>
                          </a:rPr>
                          <m:t>𝑖</m:t>
                        </m:r>
                      </m:sub>
                      <m:sup/>
                      <m:e>
                        <m:d>
                          <m:dPr>
                            <m:begChr m:val="["/>
                            <m:endChr m:val="]"/>
                            <m:ctrlPr>
                              <a:rPr lang="mr-IN"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panose="02040503050406030204" pitchFamily="18" charset="0"/>
                                  </a:rPr>
                                </m:ctrlPr>
                              </m:funcPr>
                              <m:fName>
                                <m:r>
                                  <m:rPr>
                                    <m:sty m:val="p"/>
                                  </m:rPr>
                                  <a:rPr lang="en-US" sz="2400">
                                    <a:latin typeface="Cambria Math" charset="0"/>
                                  </a:rPr>
                                  <m:t>log</m:t>
                                </m:r>
                              </m:fName>
                              <m:e>
                                <m:sSub>
                                  <m:sSubPr>
                                    <m:ctrlPr>
                                      <a:rPr lang="en-US" sz="2400" i="1">
                                        <a:latin typeface="Cambria Math" panose="02040503050406030204" pitchFamily="18" charset="0"/>
                                      </a:rPr>
                                    </m:ctrlPr>
                                  </m:sSubPr>
                                  <m:e>
                                    <m:r>
                                      <a:rPr lang="en-US" sz="2400" i="1">
                                        <a:latin typeface="Cambria Math" charset="0"/>
                                      </a:rPr>
                                      <m:t>𝑝</m:t>
                                    </m:r>
                                  </m:e>
                                  <m:sub>
                                    <m:r>
                                      <a:rPr lang="en-US" sz="2400" i="1">
                                        <a:latin typeface="Cambria Math" charset="0"/>
                                      </a:rPr>
                                      <m:t>𝑖</m:t>
                                    </m:r>
                                  </m:sub>
                                </m:sSub>
                              </m:e>
                            </m:func>
                            <m:r>
                              <a:rPr lang="en-US" sz="2400">
                                <a:latin typeface="Cambria Math" charset="0"/>
                              </a:rPr>
                              <m:t>+</m:t>
                            </m:r>
                            <m:sSub>
                              <m:sSubPr>
                                <m:ctrlPr>
                                  <a:rPr lang="en-US" sz="2400" i="1">
                                    <a:latin typeface="Cambria Math" panose="02040503050406030204" pitchFamily="18" charset="0"/>
                                  </a:rPr>
                                </m:ctrlPr>
                              </m:sSubPr>
                              <m:e>
                                <m:r>
                                  <a:rPr lang="en-US" sz="2400" i="1">
                                    <a:latin typeface="Cambria Math" charset="0"/>
                                  </a:rPr>
                                  <m:t>(1−</m:t>
                                </m:r>
                                <m:r>
                                  <a:rPr lang="en-US" sz="2400" i="1">
                                    <a:latin typeface="Cambria Math" charset="0"/>
                                  </a:rPr>
                                  <m:t>𝑦</m:t>
                                </m:r>
                              </m:e>
                              <m:sub>
                                <m:r>
                                  <a:rPr lang="en-US" sz="2400" i="1">
                                    <a:latin typeface="Cambria Math" charset="0"/>
                                  </a:rPr>
                                  <m:t>𝑖</m:t>
                                </m:r>
                              </m:sub>
                            </m:sSub>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panose="02040503050406030204" pitchFamily="18"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e>
                            </m:func>
                          </m:e>
                        </m:d>
                        <m:r>
                          <a:rPr lang="en-US" sz="2400" b="0" i="1" smtClean="0">
                            <a:latin typeface="Cambria Math" charset="0"/>
                          </a:rPr>
                          <m:t> </m:t>
                        </m:r>
                      </m:e>
                    </m:nary>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35725" y="1166018"/>
                <a:ext cx="10772504" cy="4525963"/>
              </a:xfrm>
              <a:blipFill rotWithShape="0">
                <a:blip r:embed="rId2"/>
                <a:stretch>
                  <a:fillRect l="-849" t="-1077" b="-255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9812387" y="3010545"/>
                <a:ext cx="110158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1">
                          <a:solidFill>
                            <a:srgbClr val="C00000"/>
                          </a:solidFill>
                          <a:latin typeface="Cambria Math" panose="02040503050406030204" pitchFamily="18" charset="0"/>
                          <a:ea typeface="Karla" charset="0"/>
                          <a:cs typeface="Karla" charset="0"/>
                        </a:rPr>
                        <m:t>𝐌𝐒𝐄</m:t>
                      </m:r>
                    </m:oMath>
                  </m:oMathPara>
                </a14:m>
                <a:endParaRPr lang="en-US" sz="3200" b="1" dirty="0">
                  <a:solidFill>
                    <a:srgbClr val="C00000"/>
                  </a:solidFill>
                  <a:latin typeface="Karla" charset="0"/>
                  <a:ea typeface="Karla" charset="0"/>
                  <a:cs typeface="Karla"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812387" y="3010545"/>
                <a:ext cx="1101584" cy="584775"/>
              </a:xfrm>
              <a:prstGeom prst="rect">
                <a:avLst/>
              </a:prstGeom>
              <a:blipFill rotWithShape="0">
                <a:blip r:embed="rId3"/>
                <a:stretch>
                  <a:fillRect/>
                </a:stretch>
              </a:blipFill>
            </p:spPr>
            <p:txBody>
              <a:bodyPr/>
              <a:lstStyle/>
              <a:p>
                <a:r>
                  <a:rPr lang="en-US">
                    <a:noFill/>
                  </a:rPr>
                  <a:t> </a:t>
                </a:r>
              </a:p>
            </p:txBody>
          </p:sp>
        </mc:Fallback>
      </mc:AlternateContent>
      <p:sp>
        <p:nvSpPr>
          <p:cNvPr id="5" name="TextBox 4"/>
          <p:cNvSpPr txBox="1"/>
          <p:nvPr/>
        </p:nvSpPr>
        <p:spPr>
          <a:xfrm>
            <a:off x="9403100" y="4866468"/>
            <a:ext cx="2549480" cy="584775"/>
          </a:xfrm>
          <a:prstGeom prst="rect">
            <a:avLst/>
          </a:prstGeom>
          <a:noFill/>
        </p:spPr>
        <p:txBody>
          <a:bodyPr wrap="none" rtlCol="0">
            <a:spAutoFit/>
          </a:bodyPr>
          <a:lstStyle/>
          <a:p>
            <a:r>
              <a:rPr lang="en-US" sz="3200" b="1" dirty="0">
                <a:solidFill>
                  <a:srgbClr val="C00000"/>
                </a:solidFill>
              </a:rPr>
              <a:t>Cross-Entropy</a:t>
            </a:r>
          </a:p>
        </p:txBody>
      </p:sp>
    </p:spTree>
    <p:extLst>
      <p:ext uri="{BB962C8B-B14F-4D97-AF65-F5344CB8AC3E}">
        <p14:creationId xmlns:p14="http://schemas.microsoft.com/office/powerpoint/2010/main" val="26991384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1200"/>
              </a:spcAft>
            </a:pPr>
            <a:r>
              <a:rPr lang="en-US" sz="3600" dirty="0"/>
              <a:t>Design Choices: Output Units</a:t>
            </a:r>
            <a:endParaRPr lang="en-US" dirty="0">
              <a:solidFill>
                <a:srgbClr val="0000FF"/>
              </a:solidFill>
            </a:endParaRPr>
          </a:p>
        </p:txBody>
      </p:sp>
      <p:sp>
        <p:nvSpPr>
          <p:cNvPr id="3" name="Slide Number Placeholder 2"/>
          <p:cNvSpPr>
            <a:spLocks noGrp="1"/>
          </p:cNvSpPr>
          <p:nvPr>
            <p:ph type="sldNum" sz="quarter" idx="12"/>
          </p:nvPr>
        </p:nvSpPr>
        <p:spPr/>
        <p:txBody>
          <a:bodyPr/>
          <a:lstStyle/>
          <a:p>
            <a:fld id="{74FD6AAA-7C75-FB4B-8EA1-06B22787237D}" type="slidenum">
              <a:rPr lang="en-US" smtClean="0"/>
              <a:t>102</a:t>
            </a:fld>
            <a:endParaRPr lang="en-US"/>
          </a:p>
        </p:txBody>
      </p:sp>
    </p:spTree>
    <p:extLst>
      <p:ext uri="{BB962C8B-B14F-4D97-AF65-F5344CB8AC3E}">
        <p14:creationId xmlns:p14="http://schemas.microsoft.com/office/powerpoint/2010/main" val="13978490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4" name="Table 3"/>
          <p:cNvGraphicFramePr>
            <a:graphicFrameLocks noGrp="1"/>
          </p:cNvGraphicFramePr>
          <p:nvPr>
            <p:extLst/>
          </p:nvPr>
        </p:nvGraphicFramePr>
        <p:xfrm>
          <a:off x="1746035" y="2316480"/>
          <a:ext cx="8904035" cy="1854200"/>
        </p:xfrm>
        <a:graphic>
          <a:graphicData uri="http://schemas.openxmlformats.org/drawingml/2006/table">
            <a:tbl>
              <a:tblPr firstRow="1" bandRow="1">
                <a:tableStyleId>{073A0DAA-6AF3-43AB-8588-CEC1D06C72B9}</a:tableStyleId>
              </a:tblPr>
              <a:tblGrid>
                <a:gridCol w="2208924">
                  <a:extLst>
                    <a:ext uri="{9D8B030D-6E8A-4147-A177-3AD203B41FA5}">
                      <a16:colId xmlns:a16="http://schemas.microsoft.com/office/drawing/2014/main" val="20000"/>
                    </a:ext>
                  </a:extLst>
                </a:gridCol>
                <a:gridCol w="2277263">
                  <a:extLst>
                    <a:ext uri="{9D8B030D-6E8A-4147-A177-3AD203B41FA5}">
                      <a16:colId xmlns:a16="http://schemas.microsoft.com/office/drawing/2014/main" val="20001"/>
                    </a:ext>
                  </a:extLst>
                </a:gridCol>
                <a:gridCol w="2208924">
                  <a:extLst>
                    <a:ext uri="{9D8B030D-6E8A-4147-A177-3AD203B41FA5}">
                      <a16:colId xmlns:a16="http://schemas.microsoft.com/office/drawing/2014/main" val="20002"/>
                    </a:ext>
                  </a:extLst>
                </a:gridCol>
                <a:gridCol w="2208924">
                  <a:extLst>
                    <a:ext uri="{9D8B030D-6E8A-4147-A177-3AD203B41FA5}">
                      <a16:colId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Loss </a:t>
                      </a:r>
                      <a:r>
                        <a:rPr lang="en-US" baseline="0" dirty="0"/>
                        <a:t>Function</a:t>
                      </a:r>
                      <a:endParaRPr lang="en-US" dirty="0"/>
                    </a:p>
                  </a:txBody>
                  <a:tcPr/>
                </a:tc>
                <a:extLst>
                  <a:ext uri="{0D108BD9-81ED-4DB2-BD59-A6C34878D82A}">
                    <a16:rowId xmlns:a16="http://schemas.microsoft.com/office/drawing/2014/main" val="10000"/>
                  </a:ext>
                </a:extLst>
              </a:tr>
              <a:tr h="370840">
                <a:tc>
                  <a:txBody>
                    <a:bodyPr/>
                    <a:lstStyle/>
                    <a:p>
                      <a:r>
                        <a:rPr lang="en-US" dirty="0"/>
                        <a:t>Binary</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751399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extLst/>
          </p:nvPr>
        </p:nvGraphicFramePr>
        <p:xfrm>
          <a:off x="1746035" y="2316480"/>
          <a:ext cx="8904035" cy="1854200"/>
        </p:xfrm>
        <a:graphic>
          <a:graphicData uri="http://schemas.openxmlformats.org/drawingml/2006/table">
            <a:tbl>
              <a:tblPr firstRow="1" bandRow="1">
                <a:tableStyleId>{073A0DAA-6AF3-43AB-8588-CEC1D06C72B9}</a:tableStyleId>
              </a:tblPr>
              <a:tblGrid>
                <a:gridCol w="2208924">
                  <a:extLst>
                    <a:ext uri="{9D8B030D-6E8A-4147-A177-3AD203B41FA5}">
                      <a16:colId xmlns:a16="http://schemas.microsoft.com/office/drawing/2014/main" val="20000"/>
                    </a:ext>
                  </a:extLst>
                </a:gridCol>
                <a:gridCol w="2277263">
                  <a:extLst>
                    <a:ext uri="{9D8B030D-6E8A-4147-A177-3AD203B41FA5}">
                      <a16:colId xmlns:a16="http://schemas.microsoft.com/office/drawing/2014/main" val="20001"/>
                    </a:ext>
                  </a:extLst>
                </a:gridCol>
                <a:gridCol w="2208924">
                  <a:extLst>
                    <a:ext uri="{9D8B030D-6E8A-4147-A177-3AD203B41FA5}">
                      <a16:colId xmlns:a16="http://schemas.microsoft.com/office/drawing/2014/main" val="20002"/>
                    </a:ext>
                  </a:extLst>
                </a:gridCol>
                <a:gridCol w="2208924">
                  <a:extLst>
                    <a:ext uri="{9D8B030D-6E8A-4147-A177-3AD203B41FA5}">
                      <a16:colId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Loss </a:t>
                      </a:r>
                      <a:r>
                        <a:rPr lang="en-US" baseline="0" dirty="0"/>
                        <a:t>Function</a:t>
                      </a:r>
                      <a:endParaRPr lang="en-US" dirty="0"/>
                    </a:p>
                  </a:txBody>
                  <a:tcPr/>
                </a:tc>
                <a:extLst>
                  <a:ext uri="{0D108BD9-81ED-4DB2-BD59-A6C34878D82A}">
                    <a16:rowId xmlns:a16="http://schemas.microsoft.com/office/drawing/2014/main" val="10000"/>
                  </a:ext>
                </a:extLst>
              </a:tr>
              <a:tr h="370840">
                <a:tc>
                  <a:txBody>
                    <a:bodyPr/>
                    <a:lstStyle/>
                    <a:p>
                      <a:r>
                        <a:rPr lang="en-US" dirty="0"/>
                        <a:t>Binary</a:t>
                      </a:r>
                    </a:p>
                  </a:txBody>
                  <a:tcPr/>
                </a:tc>
                <a:tc>
                  <a:txBody>
                    <a:bodyPr/>
                    <a:lstStyle/>
                    <a:p>
                      <a:r>
                        <a:rPr lang="en-US" dirty="0"/>
                        <a:t>Bernoulli</a:t>
                      </a:r>
                    </a:p>
                  </a:txBody>
                  <a:tcPr/>
                </a:tc>
                <a:tc>
                  <a:txBody>
                    <a:bodyPr/>
                    <a:lstStyle/>
                    <a:p>
                      <a:pPr algn="l"/>
                      <a:r>
                        <a:rPr lang="en-US"/>
                        <a:t>?</a:t>
                      </a:r>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dirty="0"/>
                        <a:t>Binary</a:t>
                      </a:r>
                      <a:r>
                        <a:rPr lang="en-US" baseline="0" dirty="0"/>
                        <a:t> Cross Entropy</a:t>
                      </a:r>
                      <a:endParaRPr lang="en-US" dirty="0"/>
                    </a:p>
                  </a:txBody>
                  <a:tcPr/>
                </a:tc>
                <a:extLst>
                  <a:ext uri="{0D108BD9-81ED-4DB2-BD59-A6C34878D82A}">
                    <a16:rowId xmlns:a16="http://schemas.microsoft.com/office/drawing/2014/main" val="10001"/>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255053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 for binary classification  </a:t>
            </a:r>
          </a:p>
        </p:txBody>
      </p:sp>
      <p:sp>
        <p:nvSpPr>
          <p:cNvPr id="7" name="TextBox 6"/>
          <p:cNvSpPr txBox="1"/>
          <p:nvPr/>
        </p:nvSpPr>
        <p:spPr>
          <a:xfrm>
            <a:off x="1941849" y="2133903"/>
            <a:ext cx="468387" cy="584776"/>
          </a:xfrm>
          <a:prstGeom prst="rect">
            <a:avLst/>
          </a:prstGeom>
          <a:noFill/>
        </p:spPr>
        <p:txBody>
          <a:bodyPr wrap="square" rtlCol="0">
            <a:spAutoFit/>
          </a:bodyPr>
          <a:lstStyle/>
          <a:p>
            <a:r>
              <a:rPr lang="en-US" sz="3200" dirty="0">
                <a:solidFill>
                  <a:schemeClr val="tx1">
                    <a:lumMod val="75000"/>
                    <a:lumOff val="25000"/>
                  </a:schemeClr>
                </a:solidFill>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9" name="TextBox 8"/>
              <p:cNvSpPr txBox="1"/>
              <p:nvPr/>
            </p:nvSpPr>
            <p:spPr>
              <a:xfrm>
                <a:off x="3359194" y="5991740"/>
                <a:ext cx="5022850" cy="706219"/>
              </a:xfrm>
              <a:prstGeom prst="rect">
                <a:avLst/>
              </a:prstGeom>
              <a:solidFill>
                <a:schemeClr val="accent2">
                  <a:lumMod val="40000"/>
                  <a:lumOff val="60000"/>
                </a:schemeClr>
              </a:solid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charset="0"/>
                        </a:rPr>
                        <m:t>𝑋</m:t>
                      </m:r>
                      <m:r>
                        <a:rPr lang="en-US" sz="2400" b="0" i="1" smtClean="0">
                          <a:latin typeface="Cambria Math" charset="0"/>
                        </a:rPr>
                        <m:t>⟹</m:t>
                      </m:r>
                      <m:r>
                        <a:rPr lang="en-US" sz="2400" i="1">
                          <a:latin typeface="Cambria Math" charset="0"/>
                        </a:rPr>
                        <m:t>𝜙</m:t>
                      </m:r>
                      <m:d>
                        <m:dPr>
                          <m:ctrlPr>
                            <a:rPr lang="en-US" sz="2400" i="1">
                              <a:latin typeface="Cambria Math" panose="02040503050406030204" pitchFamily="18" charset="0"/>
                            </a:rPr>
                          </m:ctrlPr>
                        </m:dPr>
                        <m:e>
                          <m:r>
                            <a:rPr lang="en-US" sz="2400" i="1">
                              <a:latin typeface="Cambria Math" charset="0"/>
                            </a:rPr>
                            <m:t>𝑋</m:t>
                          </m:r>
                        </m:e>
                      </m:d>
                      <m:r>
                        <a:rPr lang="en-US" sz="2400" i="1">
                          <a:latin typeface="Cambria Math" charset="0"/>
                        </a:rPr>
                        <m:t>⟹</m:t>
                      </m:r>
                      <m:r>
                        <a:rPr lang="en-US" sz="2400" b="0" i="1" smtClean="0">
                          <a:latin typeface="Cambria Math" charset="0"/>
                        </a:rPr>
                        <m:t>𝑃</m:t>
                      </m:r>
                      <m:d>
                        <m:dPr>
                          <m:ctrlPr>
                            <a:rPr lang="en-US" sz="2400" b="0" i="1" smtClean="0">
                              <a:latin typeface="Cambria Math" panose="02040503050406030204" pitchFamily="18" charset="0"/>
                            </a:rPr>
                          </m:ctrlPr>
                        </m:dPr>
                        <m:e>
                          <m:r>
                            <a:rPr lang="en-US" sz="2400" b="0" i="1" smtClean="0">
                              <a:latin typeface="Cambria Math" charset="0"/>
                            </a:rPr>
                            <m:t>𝑦</m:t>
                          </m:r>
                          <m:r>
                            <a:rPr lang="en-US" sz="2400" b="0" i="1" smtClean="0">
                              <a:latin typeface="Cambria Math" charset="0"/>
                            </a:rPr>
                            <m:t>=1</m:t>
                          </m:r>
                        </m:e>
                      </m:d>
                      <m:r>
                        <a:rPr lang="en-US" sz="2400" b="0" i="1" smtClean="0">
                          <a:latin typeface="Cambria Math" charset="0"/>
                        </a:rPr>
                        <m:t>=</m:t>
                      </m:r>
                      <m:f>
                        <m:fPr>
                          <m:ctrlPr>
                            <a:rPr lang="en-US"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panose="02040503050406030204" pitchFamily="18" charset="0"/>
                                </a:rPr>
                              </m:ctrlPr>
                            </m:sSupPr>
                            <m:e>
                              <m:r>
                                <a:rPr lang="en-US" sz="2400" b="0" i="1" smtClean="0">
                                  <a:latin typeface="Cambria Math" charset="0"/>
                                </a:rPr>
                                <m:t>𝑒</m:t>
                              </m:r>
                            </m:e>
                            <m:sup>
                              <m:r>
                                <a:rPr lang="en-US" sz="2400" b="0" i="1" smtClean="0">
                                  <a:latin typeface="Cambria Math" charset="0"/>
                                </a:rPr>
                                <m:t>−</m:t>
                              </m:r>
                              <m:r>
                                <a:rPr lang="en-US" sz="2400" b="0" i="1" smtClean="0">
                                  <a:latin typeface="Cambria Math" charset="0"/>
                                </a:rPr>
                                <m:t>𝜙</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sup>
                          </m:sSup>
                        </m:den>
                      </m:f>
                    </m:oMath>
                  </m:oMathPara>
                </a14:m>
                <a:endParaRPr lang="en-US" sz="2400" i="1" dirty="0"/>
              </a:p>
            </p:txBody>
          </p:sp>
        </mc:Choice>
        <mc:Fallback xmlns="">
          <p:sp>
            <p:nvSpPr>
              <p:cNvPr id="9" name="TextBox 8"/>
              <p:cNvSpPr txBox="1">
                <a:spLocks noRot="1" noChangeAspect="1" noMove="1" noResize="1" noEditPoints="1" noAdjustHandles="1" noChangeArrowheads="1" noChangeShapeType="1" noTextEdit="1"/>
              </p:cNvSpPr>
              <p:nvPr/>
            </p:nvSpPr>
            <p:spPr>
              <a:xfrm>
                <a:off x="3359194" y="5991740"/>
                <a:ext cx="5022850" cy="706219"/>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4342693" y="4755024"/>
                <a:ext cx="93192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𝜙</m:t>
                      </m:r>
                      <m:d>
                        <m:dPr>
                          <m:ctrlPr>
                            <a:rPr lang="en-US" sz="2400" i="1">
                              <a:latin typeface="Cambria Math" panose="02040503050406030204" pitchFamily="18" charset="0"/>
                            </a:rPr>
                          </m:ctrlPr>
                        </m:dPr>
                        <m:e>
                          <m:r>
                            <a:rPr lang="en-US" sz="2400" i="1">
                              <a:latin typeface="Cambria Math" charset="0"/>
                            </a:rPr>
                            <m:t>𝑋</m:t>
                          </m:r>
                        </m:e>
                      </m:d>
                    </m:oMath>
                  </m:oMathPara>
                </a14:m>
                <a:endParaRPr lang="en-US" sz="2400" dirty="0"/>
              </a:p>
            </p:txBody>
          </p:sp>
        </mc:Choice>
        <mc:Fallback xmlns="">
          <p:sp>
            <p:nvSpPr>
              <p:cNvPr id="23" name="Rectangle 22"/>
              <p:cNvSpPr>
                <a:spLocks noRot="1" noChangeAspect="1" noMove="1" noResize="1" noEditPoints="1" noAdjustHandles="1" noChangeArrowheads="1" noChangeShapeType="1" noTextEdit="1"/>
              </p:cNvSpPr>
              <p:nvPr/>
            </p:nvSpPr>
            <p:spPr>
              <a:xfrm>
                <a:off x="4342693" y="4755024"/>
                <a:ext cx="931922" cy="461665"/>
              </a:xfrm>
              <a:prstGeom prst="rect">
                <a:avLst/>
              </a:prstGeom>
              <a:blipFill rotWithShape="0">
                <a:blip r:embed="rId3"/>
                <a:stretch>
                  <a:fillRect l="-1307"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8263173" y="4654302"/>
                <a:ext cx="2663230" cy="5665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000" i="1" smtClean="0">
                              <a:solidFill>
                                <a:schemeClr val="tx1">
                                  <a:lumMod val="75000"/>
                                  <a:lumOff val="25000"/>
                                </a:schemeClr>
                              </a:solidFill>
                              <a:latin typeface="Cambria Math" panose="02040503050406030204" pitchFamily="18" charset="0"/>
                              <a:ea typeface="Cambria Math" charset="0"/>
                              <a:cs typeface="Cambria Math" charset="0"/>
                            </a:rPr>
                          </m:ctrlPr>
                        </m:accPr>
                        <m:e>
                          <m:r>
                            <a:rPr lang="en-US" sz="3000" i="1">
                              <a:solidFill>
                                <a:schemeClr val="tx1">
                                  <a:lumMod val="75000"/>
                                  <a:lumOff val="25000"/>
                                </a:schemeClr>
                              </a:solidFill>
                              <a:latin typeface="Cambria Math" charset="0"/>
                              <a:ea typeface="Cambria Math" charset="0"/>
                              <a:cs typeface="Cambria Math" charset="0"/>
                            </a:rPr>
                            <m:t>𝑌</m:t>
                          </m:r>
                        </m:e>
                      </m:acc>
                      <m:r>
                        <a:rPr lang="en-US" sz="3000" i="1">
                          <a:solidFill>
                            <a:schemeClr val="tx1">
                              <a:lumMod val="75000"/>
                              <a:lumOff val="25000"/>
                            </a:schemeClr>
                          </a:solidFill>
                          <a:latin typeface="Cambria Math" charset="0"/>
                          <a:ea typeface="Cambria Math" charset="0"/>
                          <a:cs typeface="Cambria Math" charset="0"/>
                        </a:rPr>
                        <m:t>=</m:t>
                      </m:r>
                      <m:r>
                        <m:rPr>
                          <m:sty m:val="p"/>
                        </m:rPr>
                        <a:rPr lang="en-US" sz="3000">
                          <a:solidFill>
                            <a:schemeClr val="tx1">
                              <a:lumMod val="75000"/>
                              <a:lumOff val="25000"/>
                            </a:schemeClr>
                          </a:solidFill>
                          <a:latin typeface="Cambria Math" charset="0"/>
                          <a:ea typeface="Cambria Math" charset="0"/>
                          <a:cs typeface="Cambria Math" charset="0"/>
                        </a:rPr>
                        <m:t>P</m:t>
                      </m:r>
                      <m:r>
                        <a:rPr lang="en-US" sz="3000">
                          <a:solidFill>
                            <a:schemeClr val="tx1">
                              <a:lumMod val="75000"/>
                              <a:lumOff val="25000"/>
                            </a:schemeClr>
                          </a:solidFill>
                          <a:latin typeface="Cambria Math" charset="0"/>
                          <a:ea typeface="Cambria Math" charset="0"/>
                          <a:cs typeface="Cambria Math" charset="0"/>
                        </a:rPr>
                        <m:t>(</m:t>
                      </m:r>
                      <m:r>
                        <m:rPr>
                          <m:sty m:val="p"/>
                        </m:rPr>
                        <a:rPr lang="en-US" sz="3000">
                          <a:solidFill>
                            <a:schemeClr val="tx1">
                              <a:lumMod val="75000"/>
                              <a:lumOff val="25000"/>
                            </a:schemeClr>
                          </a:solidFill>
                          <a:latin typeface="Cambria Math" charset="0"/>
                          <a:ea typeface="Cambria Math" charset="0"/>
                          <a:cs typeface="Cambria Math" charset="0"/>
                        </a:rPr>
                        <m:t>y</m:t>
                      </m:r>
                      <m:r>
                        <a:rPr lang="en-US" sz="3000">
                          <a:solidFill>
                            <a:schemeClr val="tx1">
                              <a:lumMod val="75000"/>
                              <a:lumOff val="25000"/>
                            </a:schemeClr>
                          </a:solidFill>
                          <a:latin typeface="Cambria Math" charset="0"/>
                          <a:ea typeface="Cambria Math" charset="0"/>
                          <a:cs typeface="Cambria Math" charset="0"/>
                        </a:rPr>
                        <m:t>=1)</m:t>
                      </m:r>
                    </m:oMath>
                  </m:oMathPara>
                </a14:m>
                <a:endParaRPr lang="en-US" sz="3000" dirty="0">
                  <a:solidFill>
                    <a:schemeClr val="tx1">
                      <a:lumMod val="75000"/>
                      <a:lumOff val="25000"/>
                    </a:schemeClr>
                  </a:solidFill>
                  <a:latin typeface="Cambria Math" charset="0"/>
                  <a:ea typeface="Cambria Math" charset="0"/>
                  <a:cs typeface="Cambria Math"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8263173" y="4654302"/>
                <a:ext cx="2663230" cy="566502"/>
              </a:xfrm>
              <a:prstGeom prst="rect">
                <a:avLst/>
              </a:prstGeom>
              <a:blipFill rotWithShape="0">
                <a:blip r:embed="rId4"/>
                <a:stretch>
                  <a:fillRect/>
                </a:stretch>
              </a:blipFill>
            </p:spPr>
            <p:txBody>
              <a:bodyPr/>
              <a:lstStyle/>
              <a:p>
                <a:r>
                  <a:rPr lang="en-US">
                    <a:noFill/>
                  </a:rPr>
                  <a:t> </a:t>
                </a:r>
              </a:p>
            </p:txBody>
          </p:sp>
        </mc:Fallback>
      </mc:AlternateContent>
      <p:grpSp>
        <p:nvGrpSpPr>
          <p:cNvPr id="17" name="Group 16"/>
          <p:cNvGrpSpPr/>
          <p:nvPr/>
        </p:nvGrpSpPr>
        <p:grpSpPr>
          <a:xfrm>
            <a:off x="2529504" y="4325887"/>
            <a:ext cx="4439291" cy="1365070"/>
            <a:chOff x="2855952" y="2266407"/>
            <a:chExt cx="5963370" cy="1828800"/>
          </a:xfrm>
        </p:grpSpPr>
        <p:sp>
          <p:nvSpPr>
            <p:cNvPr id="18" name="Oval 17"/>
            <p:cNvSpPr>
              <a:spLocks noChangeAspect="1"/>
            </p:cNvSpPr>
            <p:nvPr/>
          </p:nvSpPr>
          <p:spPr>
            <a:xfrm>
              <a:off x="5009320" y="2266407"/>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2855952" y="3167743"/>
              <a:ext cx="2034099"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977269" y="3167743"/>
              <a:ext cx="1285411"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8541026" y="2787852"/>
              <a:ext cx="278296" cy="783430"/>
            </a:xfrm>
            <a:prstGeom prst="rect">
              <a:avLst/>
            </a:prstGeom>
            <a:noFill/>
          </p:spPr>
          <p:txBody>
            <a:bodyPr wrap="square" rtlCol="0">
              <a:spAutoFit/>
            </a:bodyPr>
            <a:lstStyle/>
            <a:p>
              <a:endParaRPr lang="en-US" sz="3200" dirty="0">
                <a:latin typeface="Cambria Math" charset="0"/>
                <a:ea typeface="Cambria Math" charset="0"/>
                <a:cs typeface="Cambria Math" charset="0"/>
              </a:endParaRPr>
            </a:p>
          </p:txBody>
        </p:sp>
      </p:grpSp>
      <p:sp>
        <p:nvSpPr>
          <p:cNvPr id="25" name="Oval 24"/>
          <p:cNvSpPr>
            <a:spLocks noChangeAspect="1"/>
          </p:cNvSpPr>
          <p:nvPr/>
        </p:nvSpPr>
        <p:spPr>
          <a:xfrm>
            <a:off x="6688974" y="4298792"/>
            <a:ext cx="1361407" cy="1365070"/>
          </a:xfrm>
          <a:prstGeom prst="ellipse">
            <a:avLst/>
          </a:prstGeom>
          <a:solidFill>
            <a:schemeClr val="accent3">
              <a:lumMod val="60000"/>
              <a:lumOff val="40000"/>
            </a:schemeClr>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6402223" y="3623989"/>
            <a:ext cx="1992784" cy="369332"/>
          </a:xfrm>
          <a:prstGeom prst="rect">
            <a:avLst/>
          </a:prstGeom>
          <a:solidFill>
            <a:schemeClr val="accent3">
              <a:lumMod val="60000"/>
              <a:lumOff val="40000"/>
            </a:schemeClr>
          </a:solidFill>
        </p:spPr>
        <p:txBody>
          <a:bodyPr wrap="square" rtlCol="0">
            <a:spAutoFit/>
          </a:bodyPr>
          <a:lstStyle/>
          <a:p>
            <a:pPr algn="ctr"/>
            <a:r>
              <a:rPr lang="en-US" dirty="0">
                <a:latin typeface="Karla" charset="0"/>
                <a:ea typeface="Karla" charset="0"/>
                <a:cs typeface="Karla" charset="0"/>
              </a:rPr>
              <a:t>OUTPUT UNIT</a:t>
            </a:r>
          </a:p>
        </p:txBody>
      </p:sp>
      <mc:AlternateContent xmlns:mc="http://schemas.openxmlformats.org/markup-compatibility/2006" xmlns:a14="http://schemas.microsoft.com/office/drawing/2010/main">
        <mc:Choice Requires="a14">
          <p:sp>
            <p:nvSpPr>
              <p:cNvPr id="30" name="Rectangle 29"/>
              <p:cNvSpPr/>
              <p:nvPr/>
            </p:nvSpPr>
            <p:spPr>
              <a:xfrm>
                <a:off x="6901766" y="4706646"/>
                <a:ext cx="91371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𝜎</m:t>
                      </m:r>
                      <m:r>
                        <a:rPr lang="en-US" sz="2400" b="0" i="1" smtClean="0">
                          <a:latin typeface="Cambria Math" charset="0"/>
                        </a:rPr>
                        <m:t>(</m:t>
                      </m:r>
                      <m:r>
                        <a:rPr lang="en-US" sz="2400" i="1">
                          <a:latin typeface="Cambria Math" charset="0"/>
                        </a:rPr>
                        <m:t>𝜙</m:t>
                      </m:r>
                      <m:r>
                        <a:rPr lang="en-US" sz="2400" b="0" i="1" smtClean="0">
                          <a:latin typeface="Cambria Math" charset="0"/>
                        </a:rPr>
                        <m:t>)</m:t>
                      </m:r>
                    </m:oMath>
                  </m:oMathPara>
                </a14:m>
                <a:endParaRPr lang="en-US" sz="2400" dirty="0"/>
              </a:p>
            </p:txBody>
          </p:sp>
        </mc:Choice>
        <mc:Fallback xmlns="">
          <p:sp>
            <p:nvSpPr>
              <p:cNvPr id="30" name="Rectangle 29"/>
              <p:cNvSpPr>
                <a:spLocks noRot="1" noChangeAspect="1" noMove="1" noResize="1" noEditPoints="1" noAdjustHandles="1" noChangeArrowheads="1" noChangeShapeType="1" noTextEdit="1"/>
              </p:cNvSpPr>
              <p:nvPr/>
            </p:nvSpPr>
            <p:spPr>
              <a:xfrm>
                <a:off x="6901766" y="4706646"/>
                <a:ext cx="913712" cy="461665"/>
              </a:xfrm>
              <a:prstGeom prst="rect">
                <a:avLst/>
              </a:prstGeom>
              <a:blipFill rotWithShape="0">
                <a:blip r:embed="rId5"/>
                <a:stretch>
                  <a:fillRect r="-2000" b="-17105"/>
                </a:stretch>
              </a:blipFill>
            </p:spPr>
            <p:txBody>
              <a:bodyPr/>
              <a:lstStyle/>
              <a:p>
                <a:r>
                  <a:rPr lang="en-US">
                    <a:noFill/>
                  </a:rPr>
                  <a:t> </a:t>
                </a:r>
              </a:p>
            </p:txBody>
          </p:sp>
        </mc:Fallback>
      </mc:AlternateContent>
      <p:grpSp>
        <p:nvGrpSpPr>
          <p:cNvPr id="24" name="Group 23"/>
          <p:cNvGrpSpPr/>
          <p:nvPr/>
        </p:nvGrpSpPr>
        <p:grpSpPr>
          <a:xfrm>
            <a:off x="2576192" y="1232582"/>
            <a:ext cx="5154651" cy="2556588"/>
            <a:chOff x="2918313" y="1588957"/>
            <a:chExt cx="7072303" cy="3507699"/>
          </a:xfrm>
        </p:grpSpPr>
        <p:sp>
          <p:nvSpPr>
            <p:cNvPr id="26" name="Rectangle 25"/>
            <p:cNvSpPr/>
            <p:nvPr/>
          </p:nvSpPr>
          <p:spPr>
            <a:xfrm>
              <a:off x="8911324" y="2610417"/>
              <a:ext cx="1079292" cy="145761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3" name="Group 32"/>
            <p:cNvGrpSpPr/>
            <p:nvPr/>
          </p:nvGrpSpPr>
          <p:grpSpPr>
            <a:xfrm>
              <a:off x="4551699" y="1792586"/>
              <a:ext cx="706970" cy="3029897"/>
              <a:chOff x="4551699" y="1792586"/>
              <a:chExt cx="706970" cy="3029897"/>
            </a:xfrm>
          </p:grpSpPr>
          <p:sp>
            <p:nvSpPr>
              <p:cNvPr id="74" name="Oval 73"/>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6950047" y="1774480"/>
              <a:ext cx="720561" cy="3029897"/>
              <a:chOff x="4534281" y="1792586"/>
              <a:chExt cx="720561" cy="3029897"/>
            </a:xfrm>
          </p:grpSpPr>
          <p:sp>
            <p:nvSpPr>
              <p:cNvPr id="70" name="Oval 69"/>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p:cNvCxnSpPr>
              <a:stCxn id="61"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61" idx="6"/>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61" idx="6"/>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61" idx="6"/>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endCxn id="61" idx="2"/>
            </p:cNvCxnSpPr>
            <p:nvPr/>
          </p:nvCxnSpPr>
          <p:spPr>
            <a:xfrm flipV="1">
              <a:off x="2935102" y="2145671"/>
              <a:ext cx="1619479" cy="706457"/>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2935102" y="2852128"/>
              <a:ext cx="1619135" cy="706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2935102" y="2852128"/>
              <a:ext cx="1616941" cy="84018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2935102" y="2852128"/>
              <a:ext cx="1616597" cy="161727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2925958" y="2847556"/>
              <a:ext cx="9144" cy="9144"/>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918313" y="3735599"/>
              <a:ext cx="9144" cy="9144"/>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Arrow Connector 60"/>
            <p:cNvCxnSpPr>
              <a:endCxn id="61" idx="2"/>
            </p:cNvCxnSpPr>
            <p:nvPr/>
          </p:nvCxnSpPr>
          <p:spPr>
            <a:xfrm flipV="1">
              <a:off x="2927457" y="2145671"/>
              <a:ext cx="1627124" cy="159450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2927457" y="2922761"/>
              <a:ext cx="1626780" cy="81741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2927457" y="3692308"/>
              <a:ext cx="1624586" cy="4786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2927457" y="3740171"/>
              <a:ext cx="1550269" cy="7111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Arrow Connector 65"/>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78" name="TextBox 77"/>
          <p:cNvSpPr txBox="1"/>
          <p:nvPr/>
        </p:nvSpPr>
        <p:spPr>
          <a:xfrm>
            <a:off x="1941848" y="4654302"/>
            <a:ext cx="468387" cy="584775"/>
          </a:xfrm>
          <a:prstGeom prst="rect">
            <a:avLst/>
          </a:prstGeom>
          <a:noFill/>
        </p:spPr>
        <p:txBody>
          <a:bodyPr wrap="square" rtlCol="0">
            <a:spAutoFit/>
          </a:bodyPr>
          <a:lstStyle/>
          <a:p>
            <a:r>
              <a:rPr lang="en-US" sz="3200" dirty="0">
                <a:solidFill>
                  <a:schemeClr val="tx1">
                    <a:lumMod val="75000"/>
                    <a:lumOff val="25000"/>
                  </a:schemeClr>
                </a:solidFill>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79" name="TextBox 78"/>
              <p:cNvSpPr txBox="1"/>
              <p:nvPr/>
            </p:nvSpPr>
            <p:spPr>
              <a:xfrm>
                <a:off x="8382044" y="2209706"/>
                <a:ext cx="2663230" cy="5665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000" i="1" smtClean="0">
                              <a:solidFill>
                                <a:schemeClr val="tx1">
                                  <a:lumMod val="75000"/>
                                  <a:lumOff val="25000"/>
                                </a:schemeClr>
                              </a:solidFill>
                              <a:latin typeface="Cambria Math" panose="02040503050406030204" pitchFamily="18" charset="0"/>
                              <a:ea typeface="Cambria Math" charset="0"/>
                              <a:cs typeface="Cambria Math" charset="0"/>
                            </a:rPr>
                          </m:ctrlPr>
                        </m:accPr>
                        <m:e>
                          <m:r>
                            <a:rPr lang="en-US" sz="3000" i="1">
                              <a:solidFill>
                                <a:schemeClr val="tx1">
                                  <a:lumMod val="75000"/>
                                  <a:lumOff val="25000"/>
                                </a:schemeClr>
                              </a:solidFill>
                              <a:latin typeface="Cambria Math" charset="0"/>
                              <a:ea typeface="Cambria Math" charset="0"/>
                              <a:cs typeface="Cambria Math" charset="0"/>
                            </a:rPr>
                            <m:t>𝑌</m:t>
                          </m:r>
                        </m:e>
                      </m:acc>
                      <m:r>
                        <a:rPr lang="en-US" sz="3000" i="1">
                          <a:solidFill>
                            <a:schemeClr val="tx1">
                              <a:lumMod val="75000"/>
                              <a:lumOff val="25000"/>
                            </a:schemeClr>
                          </a:solidFill>
                          <a:latin typeface="Cambria Math" charset="0"/>
                          <a:ea typeface="Cambria Math" charset="0"/>
                          <a:cs typeface="Cambria Math" charset="0"/>
                        </a:rPr>
                        <m:t>=</m:t>
                      </m:r>
                      <m:r>
                        <m:rPr>
                          <m:sty m:val="p"/>
                        </m:rPr>
                        <a:rPr lang="en-US" sz="3000">
                          <a:solidFill>
                            <a:schemeClr val="tx1">
                              <a:lumMod val="75000"/>
                              <a:lumOff val="25000"/>
                            </a:schemeClr>
                          </a:solidFill>
                          <a:latin typeface="Cambria Math" charset="0"/>
                          <a:ea typeface="Cambria Math" charset="0"/>
                          <a:cs typeface="Cambria Math" charset="0"/>
                        </a:rPr>
                        <m:t>P</m:t>
                      </m:r>
                      <m:r>
                        <a:rPr lang="en-US" sz="3000">
                          <a:solidFill>
                            <a:schemeClr val="tx1">
                              <a:lumMod val="75000"/>
                              <a:lumOff val="25000"/>
                            </a:schemeClr>
                          </a:solidFill>
                          <a:latin typeface="Cambria Math" charset="0"/>
                          <a:ea typeface="Cambria Math" charset="0"/>
                          <a:cs typeface="Cambria Math" charset="0"/>
                        </a:rPr>
                        <m:t>(</m:t>
                      </m:r>
                      <m:r>
                        <m:rPr>
                          <m:sty m:val="p"/>
                        </m:rPr>
                        <a:rPr lang="en-US" sz="3000">
                          <a:solidFill>
                            <a:schemeClr val="tx1">
                              <a:lumMod val="75000"/>
                              <a:lumOff val="25000"/>
                            </a:schemeClr>
                          </a:solidFill>
                          <a:latin typeface="Cambria Math" charset="0"/>
                          <a:ea typeface="Cambria Math" charset="0"/>
                          <a:cs typeface="Cambria Math" charset="0"/>
                        </a:rPr>
                        <m:t>y</m:t>
                      </m:r>
                      <m:r>
                        <a:rPr lang="en-US" sz="3000">
                          <a:solidFill>
                            <a:schemeClr val="tx1">
                              <a:lumMod val="75000"/>
                              <a:lumOff val="25000"/>
                            </a:schemeClr>
                          </a:solidFill>
                          <a:latin typeface="Cambria Math" charset="0"/>
                          <a:ea typeface="Cambria Math" charset="0"/>
                          <a:cs typeface="Cambria Math" charset="0"/>
                        </a:rPr>
                        <m:t>=1)</m:t>
                      </m:r>
                    </m:oMath>
                  </m:oMathPara>
                </a14:m>
                <a:endParaRPr lang="en-US" sz="3000" dirty="0">
                  <a:solidFill>
                    <a:schemeClr val="tx1">
                      <a:lumMod val="75000"/>
                      <a:lumOff val="25000"/>
                    </a:schemeClr>
                  </a:solidFill>
                  <a:latin typeface="Cambria Math" charset="0"/>
                  <a:ea typeface="Cambria Math" charset="0"/>
                  <a:cs typeface="Cambria Math" charset="0"/>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8382044" y="2209706"/>
                <a:ext cx="2663230" cy="566502"/>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4966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23" grpId="0"/>
      <p:bldP spid="28" grpId="0"/>
      <p:bldP spid="25" grpId="0" animBg="1"/>
      <p:bldP spid="29" grpId="0" animBg="1"/>
      <p:bldP spid="30" grpId="0"/>
      <p:bldP spid="78" grpId="0"/>
      <p:bldP spid="7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nvGraphicFramePr>
        <p:xfrm>
          <a:off x="1746035" y="2316480"/>
          <a:ext cx="8743438" cy="1854200"/>
        </p:xfrm>
        <a:graphic>
          <a:graphicData uri="http://schemas.openxmlformats.org/drawingml/2006/table">
            <a:tbl>
              <a:tblPr firstRow="1" bandRow="1">
                <a:tableStyleId>{073A0DAA-6AF3-43AB-8588-CEC1D06C72B9}</a:tableStyleId>
              </a:tblPr>
              <a:tblGrid>
                <a:gridCol w="2169083">
                  <a:extLst>
                    <a:ext uri="{9D8B030D-6E8A-4147-A177-3AD203B41FA5}">
                      <a16:colId xmlns:a16="http://schemas.microsoft.com/office/drawing/2014/main" val="20000"/>
                    </a:ext>
                  </a:extLst>
                </a:gridCol>
                <a:gridCol w="2236189">
                  <a:extLst>
                    <a:ext uri="{9D8B030D-6E8A-4147-A177-3AD203B41FA5}">
                      <a16:colId xmlns:a16="http://schemas.microsoft.com/office/drawing/2014/main" val="20001"/>
                    </a:ext>
                  </a:extLst>
                </a:gridCol>
                <a:gridCol w="2169083">
                  <a:extLst>
                    <a:ext uri="{9D8B030D-6E8A-4147-A177-3AD203B41FA5}">
                      <a16:colId xmlns:a16="http://schemas.microsoft.com/office/drawing/2014/main" val="20002"/>
                    </a:ext>
                  </a:extLst>
                </a:gridCol>
                <a:gridCol w="2169083">
                  <a:extLst>
                    <a:ext uri="{9D8B030D-6E8A-4147-A177-3AD203B41FA5}">
                      <a16:colId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Cost</a:t>
                      </a:r>
                      <a:r>
                        <a:rPr lang="en-US" baseline="0" dirty="0"/>
                        <a:t> Function</a:t>
                      </a:r>
                      <a:endParaRPr lang="en-US" dirty="0"/>
                    </a:p>
                  </a:txBody>
                  <a:tcPr/>
                </a:tc>
                <a:extLst>
                  <a:ext uri="{0D108BD9-81ED-4DB2-BD59-A6C34878D82A}">
                    <a16:rowId xmlns:a16="http://schemas.microsoft.com/office/drawing/2014/main" val="10000"/>
                  </a:ext>
                </a:extLst>
              </a:tr>
              <a:tr h="370840">
                <a:tc>
                  <a:txBody>
                    <a:bodyPr/>
                    <a:lstStyle/>
                    <a:p>
                      <a:r>
                        <a:rPr lang="en-US" dirty="0"/>
                        <a:t>Binary</a:t>
                      </a:r>
                    </a:p>
                  </a:txBody>
                  <a:tcPr/>
                </a:tc>
                <a:tc>
                  <a:txBody>
                    <a:bodyPr/>
                    <a:lstStyle/>
                    <a:p>
                      <a:r>
                        <a:rPr lang="en-US" dirty="0"/>
                        <a:t>Bernoulli</a:t>
                      </a:r>
                    </a:p>
                  </a:txBody>
                  <a:tcPr/>
                </a:tc>
                <a:tc>
                  <a:txBody>
                    <a:bodyPr/>
                    <a:lstStyle/>
                    <a:p>
                      <a:r>
                        <a:rPr lang="en-US" dirty="0"/>
                        <a:t>Sigmoid</a:t>
                      </a:r>
                    </a:p>
                  </a:txBody>
                  <a:tcPr/>
                </a:tc>
                <a:tc>
                  <a:txBody>
                    <a:bodyPr/>
                    <a:lstStyle/>
                    <a:p>
                      <a:r>
                        <a:rPr lang="en-US" dirty="0"/>
                        <a:t>Binary</a:t>
                      </a:r>
                      <a:r>
                        <a:rPr lang="en-US" baseline="0" dirty="0"/>
                        <a:t> Cross Entropy</a:t>
                      </a:r>
                      <a:endParaRPr lang="en-US" dirty="0"/>
                    </a:p>
                  </a:txBody>
                  <a:tcPr/>
                </a:tc>
                <a:extLst>
                  <a:ext uri="{0D108BD9-81ED-4DB2-BD59-A6C34878D82A}">
                    <a16:rowId xmlns:a16="http://schemas.microsoft.com/office/drawing/2014/main" val="10001"/>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556533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nvGraphicFramePr>
        <p:xfrm>
          <a:off x="1746035" y="2316480"/>
          <a:ext cx="8743438" cy="1854200"/>
        </p:xfrm>
        <a:graphic>
          <a:graphicData uri="http://schemas.openxmlformats.org/drawingml/2006/table">
            <a:tbl>
              <a:tblPr firstRow="1" bandRow="1">
                <a:tableStyleId>{073A0DAA-6AF3-43AB-8588-CEC1D06C72B9}</a:tableStyleId>
              </a:tblPr>
              <a:tblGrid>
                <a:gridCol w="2169083">
                  <a:extLst>
                    <a:ext uri="{9D8B030D-6E8A-4147-A177-3AD203B41FA5}">
                      <a16:colId xmlns:a16="http://schemas.microsoft.com/office/drawing/2014/main" val="20000"/>
                    </a:ext>
                  </a:extLst>
                </a:gridCol>
                <a:gridCol w="2236189">
                  <a:extLst>
                    <a:ext uri="{9D8B030D-6E8A-4147-A177-3AD203B41FA5}">
                      <a16:colId xmlns:a16="http://schemas.microsoft.com/office/drawing/2014/main" val="20001"/>
                    </a:ext>
                  </a:extLst>
                </a:gridCol>
                <a:gridCol w="2169083">
                  <a:extLst>
                    <a:ext uri="{9D8B030D-6E8A-4147-A177-3AD203B41FA5}">
                      <a16:colId xmlns:a16="http://schemas.microsoft.com/office/drawing/2014/main" val="20002"/>
                    </a:ext>
                  </a:extLst>
                </a:gridCol>
                <a:gridCol w="2169083">
                  <a:extLst>
                    <a:ext uri="{9D8B030D-6E8A-4147-A177-3AD203B41FA5}">
                      <a16:colId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Cost</a:t>
                      </a:r>
                      <a:r>
                        <a:rPr lang="en-US" baseline="0" dirty="0"/>
                        <a:t> Function</a:t>
                      </a:r>
                      <a:endParaRPr lang="en-US" dirty="0"/>
                    </a:p>
                  </a:txBody>
                  <a:tcPr/>
                </a:tc>
                <a:extLst>
                  <a:ext uri="{0D108BD9-81ED-4DB2-BD59-A6C34878D82A}">
                    <a16:rowId xmlns:a16="http://schemas.microsoft.com/office/drawing/2014/main" val="10000"/>
                  </a:ext>
                </a:extLst>
              </a:tr>
              <a:tr h="370840">
                <a:tc>
                  <a:txBody>
                    <a:bodyPr/>
                    <a:lstStyle/>
                    <a:p>
                      <a:r>
                        <a:rPr lang="en-US" dirty="0"/>
                        <a:t>Binary</a:t>
                      </a:r>
                    </a:p>
                  </a:txBody>
                  <a:tcPr/>
                </a:tc>
                <a:tc>
                  <a:txBody>
                    <a:bodyPr/>
                    <a:lstStyle/>
                    <a:p>
                      <a:r>
                        <a:rPr lang="en-US" dirty="0"/>
                        <a:t>Bernoulli</a:t>
                      </a:r>
                    </a:p>
                  </a:txBody>
                  <a:tcPr/>
                </a:tc>
                <a:tc>
                  <a:txBody>
                    <a:bodyPr/>
                    <a:lstStyle/>
                    <a:p>
                      <a:r>
                        <a:rPr lang="en-US" dirty="0"/>
                        <a:t>Sigmoid</a:t>
                      </a:r>
                    </a:p>
                  </a:txBody>
                  <a:tcPr/>
                </a:tc>
                <a:tc>
                  <a:txBody>
                    <a:bodyPr/>
                    <a:lstStyle/>
                    <a:p>
                      <a:r>
                        <a:rPr lang="en-US" dirty="0"/>
                        <a:t>Binary</a:t>
                      </a:r>
                      <a:r>
                        <a:rPr lang="en-US" baseline="0" dirty="0"/>
                        <a:t> Cross Entropy</a:t>
                      </a:r>
                      <a:endParaRPr lang="en-US" dirty="0"/>
                    </a:p>
                  </a:txBody>
                  <a:tcPr/>
                </a:tc>
                <a:extLst>
                  <a:ext uri="{0D108BD9-81ED-4DB2-BD59-A6C34878D82A}">
                    <a16:rowId xmlns:a16="http://schemas.microsoft.com/office/drawing/2014/main" val="10001"/>
                  </a:ext>
                </a:extLst>
              </a:tr>
              <a:tr h="370840">
                <a:tc>
                  <a:txBody>
                    <a:bodyPr/>
                    <a:lstStyle/>
                    <a:p>
                      <a:r>
                        <a:rPr lang="en-US" dirty="0"/>
                        <a:t>Discrete</a:t>
                      </a:r>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086051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extLst/>
          </p:nvPr>
        </p:nvGraphicFramePr>
        <p:xfrm>
          <a:off x="1746035" y="2316480"/>
          <a:ext cx="8743438" cy="1854200"/>
        </p:xfrm>
        <a:graphic>
          <a:graphicData uri="http://schemas.openxmlformats.org/drawingml/2006/table">
            <a:tbl>
              <a:tblPr firstRow="1" bandRow="1">
                <a:tableStyleId>{073A0DAA-6AF3-43AB-8588-CEC1D06C72B9}</a:tableStyleId>
              </a:tblPr>
              <a:tblGrid>
                <a:gridCol w="2169083">
                  <a:extLst>
                    <a:ext uri="{9D8B030D-6E8A-4147-A177-3AD203B41FA5}">
                      <a16:colId xmlns:a16="http://schemas.microsoft.com/office/drawing/2014/main" val="20000"/>
                    </a:ext>
                  </a:extLst>
                </a:gridCol>
                <a:gridCol w="2236189">
                  <a:extLst>
                    <a:ext uri="{9D8B030D-6E8A-4147-A177-3AD203B41FA5}">
                      <a16:colId xmlns:a16="http://schemas.microsoft.com/office/drawing/2014/main" val="20001"/>
                    </a:ext>
                  </a:extLst>
                </a:gridCol>
                <a:gridCol w="2169083">
                  <a:extLst>
                    <a:ext uri="{9D8B030D-6E8A-4147-A177-3AD203B41FA5}">
                      <a16:colId xmlns:a16="http://schemas.microsoft.com/office/drawing/2014/main" val="20002"/>
                    </a:ext>
                  </a:extLst>
                </a:gridCol>
                <a:gridCol w="2169083">
                  <a:extLst>
                    <a:ext uri="{9D8B030D-6E8A-4147-A177-3AD203B41FA5}">
                      <a16:colId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Cost</a:t>
                      </a:r>
                      <a:r>
                        <a:rPr lang="en-US" baseline="0" dirty="0"/>
                        <a:t> Function</a:t>
                      </a:r>
                      <a:endParaRPr lang="en-US" dirty="0"/>
                    </a:p>
                  </a:txBody>
                  <a:tcPr/>
                </a:tc>
                <a:extLst>
                  <a:ext uri="{0D108BD9-81ED-4DB2-BD59-A6C34878D82A}">
                    <a16:rowId xmlns:a16="http://schemas.microsoft.com/office/drawing/2014/main" val="10000"/>
                  </a:ext>
                </a:extLst>
              </a:tr>
              <a:tr h="370840">
                <a:tc>
                  <a:txBody>
                    <a:bodyPr/>
                    <a:lstStyle/>
                    <a:p>
                      <a:r>
                        <a:rPr lang="en-US" dirty="0"/>
                        <a:t>Binary</a:t>
                      </a:r>
                    </a:p>
                  </a:txBody>
                  <a:tcPr/>
                </a:tc>
                <a:tc>
                  <a:txBody>
                    <a:bodyPr/>
                    <a:lstStyle/>
                    <a:p>
                      <a:r>
                        <a:rPr lang="en-US" dirty="0"/>
                        <a:t>Bernoulli</a:t>
                      </a:r>
                    </a:p>
                  </a:txBody>
                  <a:tcPr/>
                </a:tc>
                <a:tc>
                  <a:txBody>
                    <a:bodyPr/>
                    <a:lstStyle/>
                    <a:p>
                      <a:r>
                        <a:rPr lang="en-US" dirty="0"/>
                        <a:t>Sigmoid</a:t>
                      </a:r>
                    </a:p>
                  </a:txBody>
                  <a:tcPr/>
                </a:tc>
                <a:tc>
                  <a:txBody>
                    <a:bodyPr/>
                    <a:lstStyle/>
                    <a:p>
                      <a:r>
                        <a:rPr lang="en-US" dirty="0"/>
                        <a:t>Binary</a:t>
                      </a:r>
                      <a:r>
                        <a:rPr lang="en-US" baseline="0" dirty="0"/>
                        <a:t> Cross Entropy</a:t>
                      </a:r>
                      <a:endParaRPr lang="en-US" dirty="0"/>
                    </a:p>
                  </a:txBody>
                  <a:tcPr/>
                </a:tc>
                <a:extLst>
                  <a:ext uri="{0D108BD9-81ED-4DB2-BD59-A6C34878D82A}">
                    <a16:rowId xmlns:a16="http://schemas.microsoft.com/office/drawing/2014/main" val="10001"/>
                  </a:ext>
                </a:extLst>
              </a:tr>
              <a:tr h="370840">
                <a:tc>
                  <a:txBody>
                    <a:bodyPr/>
                    <a:lstStyle/>
                    <a:p>
                      <a:r>
                        <a:rPr lang="en-US" dirty="0"/>
                        <a:t>Discrete</a:t>
                      </a:r>
                    </a:p>
                  </a:txBody>
                  <a:tcPr/>
                </a:tc>
                <a:tc>
                  <a:txBody>
                    <a:bodyPr/>
                    <a:lstStyle/>
                    <a:p>
                      <a:r>
                        <a:rPr lang="en-US" dirty="0" err="1"/>
                        <a:t>Multinouli</a:t>
                      </a:r>
                      <a:endParaRPr lang="en-US" dirty="0"/>
                    </a:p>
                  </a:txBody>
                  <a:tcPr/>
                </a:tc>
                <a:tc>
                  <a:txBody>
                    <a:bodyPr/>
                    <a:lstStyle/>
                    <a:p>
                      <a:pPr algn="l"/>
                      <a:r>
                        <a:rPr lang="en-US" dirty="0"/>
                        <a:t>?</a:t>
                      </a:r>
                    </a:p>
                  </a:txBody>
                  <a:tcPr/>
                </a:tc>
                <a:tc>
                  <a:txBody>
                    <a:bodyPr/>
                    <a:lstStyle/>
                    <a:p>
                      <a:r>
                        <a:rPr lang="en-US" dirty="0"/>
                        <a:t>Cross Entropy</a:t>
                      </a:r>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468913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 for multi-class classification  </a:t>
            </a:r>
          </a:p>
        </p:txBody>
      </p:sp>
      <p:sp>
        <p:nvSpPr>
          <p:cNvPr id="7" name="TextBox 6"/>
          <p:cNvSpPr txBox="1"/>
          <p:nvPr/>
        </p:nvSpPr>
        <p:spPr>
          <a:xfrm>
            <a:off x="654124" y="2739309"/>
            <a:ext cx="468387" cy="584776"/>
          </a:xfrm>
          <a:prstGeom prst="rect">
            <a:avLst/>
          </a:prstGeom>
          <a:noFill/>
        </p:spPr>
        <p:txBody>
          <a:bodyPr wrap="square" rtlCol="0">
            <a:spAutoFit/>
          </a:bodyPr>
          <a:lstStyle/>
          <a:p>
            <a:r>
              <a:rPr lang="en-US" sz="3200" dirty="0">
                <a:solidFill>
                  <a:schemeClr val="tx1">
                    <a:lumMod val="75000"/>
                    <a:lumOff val="25000"/>
                  </a:schemeClr>
                </a:solidFill>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79" name="TextBox 78"/>
              <p:cNvSpPr txBox="1"/>
              <p:nvPr/>
            </p:nvSpPr>
            <p:spPr>
              <a:xfrm>
                <a:off x="8312666" y="2791146"/>
                <a:ext cx="4876391" cy="5987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3200" i="1" smtClean="0">
                              <a:solidFill>
                                <a:schemeClr val="tx1">
                                  <a:lumMod val="75000"/>
                                  <a:lumOff val="25000"/>
                                </a:schemeClr>
                              </a:solidFill>
                              <a:latin typeface="Cambria Math" panose="02040503050406030204" pitchFamily="18" charset="0"/>
                              <a:ea typeface="Cambria Math" charset="0"/>
                              <a:cs typeface="Cambria Math" charset="0"/>
                            </a:rPr>
                          </m:ctrlPr>
                        </m:accPr>
                        <m:e>
                          <m:r>
                            <a:rPr lang="en-US" sz="3200" i="1">
                              <a:solidFill>
                                <a:schemeClr val="tx1">
                                  <a:lumMod val="75000"/>
                                  <a:lumOff val="25000"/>
                                </a:schemeClr>
                              </a:solidFill>
                              <a:latin typeface="Cambria Math" charset="0"/>
                              <a:ea typeface="Cambria Math" charset="0"/>
                              <a:cs typeface="Cambria Math" charset="0"/>
                            </a:rPr>
                            <m:t>𝑌</m:t>
                          </m:r>
                        </m:e>
                      </m:acc>
                      <m:r>
                        <a:rPr lang="en-US" sz="3200" i="1">
                          <a:solidFill>
                            <a:schemeClr val="tx1">
                              <a:lumMod val="75000"/>
                              <a:lumOff val="25000"/>
                            </a:schemeClr>
                          </a:solidFill>
                          <a:latin typeface="Cambria Math" charset="0"/>
                          <a:ea typeface="Cambria Math" charset="0"/>
                          <a:cs typeface="Cambria Math" charset="0"/>
                        </a:rPr>
                        <m:t>=</m:t>
                      </m:r>
                      <m:r>
                        <a:rPr lang="en-US" sz="3200" b="0" i="1" smtClean="0">
                          <a:solidFill>
                            <a:schemeClr val="tx1">
                              <a:lumMod val="75000"/>
                              <a:lumOff val="25000"/>
                            </a:schemeClr>
                          </a:solidFill>
                          <a:latin typeface="Cambria Math" charset="0"/>
                          <a:ea typeface="Cambria Math" charset="0"/>
                          <a:cs typeface="Cambria Math" charset="0"/>
                        </a:rPr>
                        <m:t>[</m:t>
                      </m:r>
                      <m:sSub>
                        <m:sSubPr>
                          <m:ctrlPr>
                            <a:rPr lang="en-US" sz="3200" b="0" i="1" smtClean="0">
                              <a:solidFill>
                                <a:schemeClr val="tx1">
                                  <a:lumMod val="75000"/>
                                  <a:lumOff val="25000"/>
                                </a:schemeClr>
                              </a:solidFill>
                              <a:latin typeface="Cambria Math" panose="02040503050406030204" pitchFamily="18" charset="0"/>
                              <a:ea typeface="Cambria Math" charset="0"/>
                              <a:cs typeface="Cambria Math" charset="0"/>
                            </a:rPr>
                          </m:ctrlPr>
                        </m:sSubPr>
                        <m:e>
                          <m:r>
                            <m:rPr>
                              <m:sty m:val="p"/>
                            </m:rPr>
                            <a:rPr lang="en-US" sz="3200">
                              <a:solidFill>
                                <a:schemeClr val="tx1">
                                  <a:lumMod val="75000"/>
                                  <a:lumOff val="25000"/>
                                </a:schemeClr>
                              </a:solidFill>
                              <a:latin typeface="Cambria Math" charset="0"/>
                              <a:ea typeface="Cambria Math" charset="0"/>
                              <a:cs typeface="Cambria Math" charset="0"/>
                            </a:rPr>
                            <m:t>P</m:t>
                          </m:r>
                        </m:e>
                        <m:sub>
                          <m:r>
                            <a:rPr lang="en-US" sz="3200" b="0" i="0" smtClean="0">
                              <a:solidFill>
                                <a:schemeClr val="tx1">
                                  <a:lumMod val="75000"/>
                                  <a:lumOff val="25000"/>
                                </a:schemeClr>
                              </a:solidFill>
                              <a:latin typeface="Cambria Math" charset="0"/>
                              <a:ea typeface="Cambria Math" charset="0"/>
                              <a:cs typeface="Cambria Math" charset="0"/>
                            </a:rPr>
                            <m:t>1</m:t>
                          </m:r>
                        </m:sub>
                      </m:sSub>
                      <m:r>
                        <a:rPr lang="en-US" sz="3200" b="0" i="0" smtClean="0">
                          <a:solidFill>
                            <a:schemeClr val="tx1">
                              <a:lumMod val="75000"/>
                              <a:lumOff val="25000"/>
                            </a:schemeClr>
                          </a:solidFill>
                          <a:latin typeface="Cambria Math" charset="0"/>
                          <a:ea typeface="Cambria Math" charset="0"/>
                          <a:cs typeface="Cambria Math" charset="0"/>
                        </a:rPr>
                        <m:t>,</m:t>
                      </m:r>
                      <m:sSub>
                        <m:sSubPr>
                          <m:ctrlPr>
                            <a:rPr lang="en-US" sz="3200" b="0" i="1" smtClean="0">
                              <a:solidFill>
                                <a:schemeClr val="tx1">
                                  <a:lumMod val="75000"/>
                                  <a:lumOff val="25000"/>
                                </a:schemeClr>
                              </a:solidFill>
                              <a:latin typeface="Cambria Math" panose="02040503050406030204" pitchFamily="18" charset="0"/>
                              <a:ea typeface="Cambria Math" charset="0"/>
                              <a:cs typeface="Cambria Math" charset="0"/>
                            </a:rPr>
                          </m:ctrlPr>
                        </m:sSubPr>
                        <m:e>
                          <m:r>
                            <m:rPr>
                              <m:sty m:val="p"/>
                            </m:rPr>
                            <a:rPr lang="en-US" sz="3200" b="0" i="0" smtClean="0">
                              <a:solidFill>
                                <a:schemeClr val="tx1">
                                  <a:lumMod val="75000"/>
                                  <a:lumOff val="25000"/>
                                </a:schemeClr>
                              </a:solidFill>
                              <a:latin typeface="Cambria Math" charset="0"/>
                              <a:ea typeface="Cambria Math" charset="0"/>
                              <a:cs typeface="Cambria Math" charset="0"/>
                            </a:rPr>
                            <m:t>P</m:t>
                          </m:r>
                        </m:e>
                        <m:sub>
                          <m:r>
                            <a:rPr lang="en-US" sz="3200" b="0" i="0" smtClean="0">
                              <a:solidFill>
                                <a:schemeClr val="tx1">
                                  <a:lumMod val="75000"/>
                                  <a:lumOff val="25000"/>
                                </a:schemeClr>
                              </a:solidFill>
                              <a:latin typeface="Cambria Math" charset="0"/>
                              <a:ea typeface="Cambria Math" charset="0"/>
                              <a:cs typeface="Cambria Math" charset="0"/>
                            </a:rPr>
                            <m:t>2</m:t>
                          </m:r>
                        </m:sub>
                      </m:sSub>
                      <m:r>
                        <a:rPr lang="en-US" sz="3200" b="0" i="0" smtClean="0">
                          <a:solidFill>
                            <a:schemeClr val="tx1">
                              <a:lumMod val="75000"/>
                              <a:lumOff val="25000"/>
                            </a:schemeClr>
                          </a:solidFill>
                          <a:latin typeface="Cambria Math" charset="0"/>
                          <a:ea typeface="Cambria Math" charset="0"/>
                          <a:cs typeface="Cambria Math" charset="0"/>
                        </a:rPr>
                        <m:t>,</m:t>
                      </m:r>
                      <m:sSub>
                        <m:sSubPr>
                          <m:ctrlPr>
                            <a:rPr lang="en-US" sz="3200" b="0" i="1" smtClean="0">
                              <a:solidFill>
                                <a:schemeClr val="tx1">
                                  <a:lumMod val="75000"/>
                                  <a:lumOff val="25000"/>
                                </a:schemeClr>
                              </a:solidFill>
                              <a:latin typeface="Cambria Math" panose="02040503050406030204" pitchFamily="18" charset="0"/>
                              <a:ea typeface="Cambria Math" charset="0"/>
                              <a:cs typeface="Cambria Math" charset="0"/>
                            </a:rPr>
                          </m:ctrlPr>
                        </m:sSubPr>
                        <m:e>
                          <m:r>
                            <m:rPr>
                              <m:sty m:val="p"/>
                            </m:rPr>
                            <a:rPr lang="en-US" sz="3200" b="0" i="0" smtClean="0">
                              <a:solidFill>
                                <a:schemeClr val="tx1">
                                  <a:lumMod val="75000"/>
                                  <a:lumOff val="25000"/>
                                </a:schemeClr>
                              </a:solidFill>
                              <a:latin typeface="Cambria Math" charset="0"/>
                              <a:ea typeface="Cambria Math" charset="0"/>
                              <a:cs typeface="Cambria Math" charset="0"/>
                            </a:rPr>
                            <m:t>P</m:t>
                          </m:r>
                        </m:e>
                        <m:sub>
                          <m:r>
                            <a:rPr lang="en-US" sz="3200" b="0" i="0" smtClean="0">
                              <a:solidFill>
                                <a:schemeClr val="tx1">
                                  <a:lumMod val="75000"/>
                                  <a:lumOff val="25000"/>
                                </a:schemeClr>
                              </a:solidFill>
                              <a:latin typeface="Cambria Math" charset="0"/>
                              <a:ea typeface="Cambria Math" charset="0"/>
                              <a:cs typeface="Cambria Math" charset="0"/>
                            </a:rPr>
                            <m:t>3</m:t>
                          </m:r>
                        </m:sub>
                      </m:sSub>
                      <m:r>
                        <a:rPr lang="en-US" sz="3200" b="0" i="0" smtClean="0">
                          <a:solidFill>
                            <a:schemeClr val="tx1">
                              <a:lumMod val="75000"/>
                              <a:lumOff val="25000"/>
                            </a:schemeClr>
                          </a:solidFill>
                          <a:latin typeface="Cambria Math" charset="0"/>
                          <a:ea typeface="Cambria Math" charset="0"/>
                          <a:cs typeface="Cambria Math" charset="0"/>
                        </a:rPr>
                        <m:t>]</m:t>
                      </m:r>
                    </m:oMath>
                  </m:oMathPara>
                </a14:m>
                <a:endParaRPr lang="en-US" sz="3200" dirty="0">
                  <a:solidFill>
                    <a:schemeClr val="tx1">
                      <a:lumMod val="75000"/>
                      <a:lumOff val="25000"/>
                    </a:schemeClr>
                  </a:solidFill>
                  <a:latin typeface="Cambria Math" charset="0"/>
                  <a:ea typeface="Cambria Math" charset="0"/>
                  <a:cs typeface="Cambria Math" charset="0"/>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8312666" y="2791146"/>
                <a:ext cx="4876391" cy="598754"/>
              </a:xfrm>
              <a:prstGeom prst="rect">
                <a:avLst/>
              </a:prstGeom>
              <a:blipFill rotWithShape="0">
                <a:blip r:embed="rId2"/>
                <a:stretch>
                  <a:fillRect/>
                </a:stretch>
              </a:blipFill>
            </p:spPr>
            <p:txBody>
              <a:bodyPr/>
              <a:lstStyle/>
              <a:p>
                <a:r>
                  <a:rPr lang="en-US">
                    <a:noFill/>
                  </a:rPr>
                  <a:t> </a:t>
                </a:r>
              </a:p>
            </p:txBody>
          </p:sp>
        </mc:Fallback>
      </mc:AlternateContent>
      <p:grpSp>
        <p:nvGrpSpPr>
          <p:cNvPr id="97" name="Group 96"/>
          <p:cNvGrpSpPr/>
          <p:nvPr/>
        </p:nvGrpSpPr>
        <p:grpSpPr>
          <a:xfrm>
            <a:off x="1122511" y="1515193"/>
            <a:ext cx="6709711" cy="3327862"/>
            <a:chOff x="2576192" y="1232582"/>
            <a:chExt cx="5154651" cy="2556588"/>
          </a:xfrm>
        </p:grpSpPr>
        <p:grpSp>
          <p:nvGrpSpPr>
            <p:cNvPr id="24" name="Group 23"/>
            <p:cNvGrpSpPr/>
            <p:nvPr/>
          </p:nvGrpSpPr>
          <p:grpSpPr>
            <a:xfrm>
              <a:off x="2576192" y="1232582"/>
              <a:ext cx="5154651" cy="2556588"/>
              <a:chOff x="2918313" y="1588957"/>
              <a:chExt cx="7072303" cy="3507699"/>
            </a:xfrm>
          </p:grpSpPr>
          <p:sp>
            <p:nvSpPr>
              <p:cNvPr id="26" name="Rectangle 25"/>
              <p:cNvSpPr/>
              <p:nvPr/>
            </p:nvSpPr>
            <p:spPr>
              <a:xfrm>
                <a:off x="8911325" y="1959859"/>
                <a:ext cx="1079291" cy="264263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3" name="Group 32"/>
              <p:cNvGrpSpPr/>
              <p:nvPr/>
            </p:nvGrpSpPr>
            <p:grpSpPr>
              <a:xfrm>
                <a:off x="4551699" y="1792586"/>
                <a:ext cx="706970" cy="3029897"/>
                <a:chOff x="4551699" y="1792586"/>
                <a:chExt cx="706970" cy="3029897"/>
              </a:xfrm>
            </p:grpSpPr>
            <p:sp>
              <p:nvSpPr>
                <p:cNvPr id="74" name="Oval 73"/>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6950047" y="1774480"/>
                <a:ext cx="720561" cy="3029897"/>
                <a:chOff x="4534281" y="1792586"/>
                <a:chExt cx="720561" cy="3029897"/>
              </a:xfrm>
            </p:grpSpPr>
            <p:sp>
              <p:nvSpPr>
                <p:cNvPr id="70" name="Oval 69"/>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p:cNvCxnSpPr>
                <a:stCxn id="61"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61" idx="6"/>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61" idx="6"/>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61" idx="6"/>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endCxn id="61" idx="2"/>
              </p:cNvCxnSpPr>
              <p:nvPr/>
            </p:nvCxnSpPr>
            <p:spPr>
              <a:xfrm flipV="1">
                <a:off x="2935102" y="2145671"/>
                <a:ext cx="1619479" cy="706457"/>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2935102" y="2852128"/>
                <a:ext cx="1619135" cy="706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2935102" y="2852128"/>
                <a:ext cx="1616941" cy="84018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2935102" y="2852128"/>
                <a:ext cx="1616597" cy="161727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2925958" y="2847556"/>
                <a:ext cx="9144" cy="9144"/>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918313" y="3735599"/>
                <a:ext cx="9144" cy="9144"/>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Arrow Connector 60"/>
              <p:cNvCxnSpPr>
                <a:endCxn id="61" idx="2"/>
              </p:cNvCxnSpPr>
              <p:nvPr/>
            </p:nvCxnSpPr>
            <p:spPr>
              <a:xfrm flipV="1">
                <a:off x="2927457" y="2145671"/>
                <a:ext cx="1627124" cy="159450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2927457" y="2922761"/>
                <a:ext cx="1626780" cy="81741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2927457" y="3692308"/>
                <a:ext cx="1624586" cy="4786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2927457" y="3740171"/>
                <a:ext cx="1550269" cy="7111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Arrow Connector 65"/>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6027898" y="1619211"/>
              <a:ext cx="1576804" cy="1736834"/>
              <a:chOff x="6027898" y="1619211"/>
              <a:chExt cx="1576804" cy="1736834"/>
            </a:xfrm>
          </p:grpSpPr>
          <p:cxnSp>
            <p:nvCxnSpPr>
              <p:cNvPr id="82" name="Straight Arrow Connector 81"/>
              <p:cNvCxnSpPr>
                <a:stCxn id="71" idx="6"/>
                <a:endCxn id="80" idx="2"/>
              </p:cNvCxnSpPr>
              <p:nvPr/>
            </p:nvCxnSpPr>
            <p:spPr>
              <a:xfrm flipV="1">
                <a:off x="6039904" y="1876557"/>
                <a:ext cx="1041029" cy="31497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1" idx="6"/>
                <a:endCxn id="81" idx="2"/>
              </p:cNvCxnSpPr>
              <p:nvPr/>
            </p:nvCxnSpPr>
            <p:spPr>
              <a:xfrm>
                <a:off x="6039904" y="2191529"/>
                <a:ext cx="1051623" cy="90717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6033173" y="1619211"/>
                <a:ext cx="1571529" cy="1736834"/>
                <a:chOff x="6033173" y="1619211"/>
                <a:chExt cx="1571529" cy="1736834"/>
              </a:xfrm>
            </p:grpSpPr>
            <p:sp>
              <p:nvSpPr>
                <p:cNvPr id="80" name="Oval 79"/>
                <p:cNvSpPr/>
                <p:nvPr/>
              </p:nvSpPr>
              <p:spPr>
                <a:xfrm>
                  <a:off x="7080933" y="1619211"/>
                  <a:ext cx="513175" cy="514692"/>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7091527" y="2841353"/>
                  <a:ext cx="513175" cy="514692"/>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4" name="Straight Arrow Connector 83"/>
                <p:cNvCxnSpPr>
                  <a:stCxn id="70" idx="6"/>
                  <a:endCxn id="80" idx="2"/>
                </p:cNvCxnSpPr>
                <p:nvPr/>
              </p:nvCxnSpPr>
              <p:spPr>
                <a:xfrm>
                  <a:off x="6033173" y="1625147"/>
                  <a:ext cx="1047760" cy="25141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85" name="Straight Arrow Connector 84"/>
              <p:cNvCxnSpPr>
                <a:stCxn id="70" idx="6"/>
                <a:endCxn id="81" idx="2"/>
              </p:cNvCxnSpPr>
              <p:nvPr/>
            </p:nvCxnSpPr>
            <p:spPr>
              <a:xfrm>
                <a:off x="6033173" y="1625147"/>
                <a:ext cx="1058354" cy="147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2" idx="6"/>
                <a:endCxn id="80" idx="2"/>
              </p:cNvCxnSpPr>
              <p:nvPr/>
            </p:nvCxnSpPr>
            <p:spPr>
              <a:xfrm flipV="1">
                <a:off x="6034496" y="1876557"/>
                <a:ext cx="1046437" cy="875857"/>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2" idx="6"/>
                <a:endCxn id="81" idx="2"/>
              </p:cNvCxnSpPr>
              <p:nvPr/>
            </p:nvCxnSpPr>
            <p:spPr>
              <a:xfrm>
                <a:off x="6034496" y="2752414"/>
                <a:ext cx="1057031" cy="34628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3" idx="6"/>
                <a:endCxn id="81" idx="2"/>
              </p:cNvCxnSpPr>
              <p:nvPr/>
            </p:nvCxnSpPr>
            <p:spPr>
              <a:xfrm flipV="1">
                <a:off x="6027898" y="3098699"/>
                <a:ext cx="1063629" cy="22009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3" idx="6"/>
                <a:endCxn id="80" idx="2"/>
              </p:cNvCxnSpPr>
              <p:nvPr/>
            </p:nvCxnSpPr>
            <p:spPr>
              <a:xfrm flipV="1">
                <a:off x="6027898" y="1876557"/>
                <a:ext cx="1053035" cy="144224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grpSp>
      </p:grpSp>
      <p:sp>
        <p:nvSpPr>
          <p:cNvPr id="98" name="TextBox 97"/>
          <p:cNvSpPr txBox="1"/>
          <p:nvPr/>
        </p:nvSpPr>
        <p:spPr>
          <a:xfrm>
            <a:off x="6464215" y="4866418"/>
            <a:ext cx="1992784" cy="369332"/>
          </a:xfrm>
          <a:prstGeom prst="rect">
            <a:avLst/>
          </a:prstGeom>
          <a:solidFill>
            <a:schemeClr val="accent3">
              <a:lumMod val="60000"/>
              <a:lumOff val="40000"/>
            </a:schemeClr>
          </a:solidFill>
        </p:spPr>
        <p:txBody>
          <a:bodyPr wrap="square" rtlCol="0">
            <a:spAutoFit/>
          </a:bodyPr>
          <a:lstStyle/>
          <a:p>
            <a:pPr algn="ctr"/>
            <a:r>
              <a:rPr lang="en-US" dirty="0">
                <a:latin typeface="Karla" charset="0"/>
                <a:ea typeface="Karla" charset="0"/>
                <a:cs typeface="Karla" charset="0"/>
              </a:rPr>
              <a:t>OUTPUT UNIT</a:t>
            </a:r>
          </a:p>
        </p:txBody>
      </p:sp>
    </p:spTree>
    <p:extLst>
      <p:ext uri="{BB962C8B-B14F-4D97-AF65-F5344CB8AC3E}">
        <p14:creationId xmlns:p14="http://schemas.microsoft.com/office/powerpoint/2010/main" val="113571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9" grpId="0"/>
      <p:bldP spid="9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(0)</a:t>
            </a:r>
          </a:p>
        </p:txBody>
      </p:sp>
      <p:sp>
        <p:nvSpPr>
          <p:cNvPr id="5" name="Slide Number Placeholder 4"/>
          <p:cNvSpPr>
            <a:spLocks noGrp="1"/>
          </p:cNvSpPr>
          <p:nvPr>
            <p:ph type="sldNum" sz="quarter" idx="12"/>
          </p:nvPr>
        </p:nvSpPr>
        <p:spPr/>
        <p:txBody>
          <a:bodyPr/>
          <a:lstStyle/>
          <a:p>
            <a:fld id="{47445CB2-BF6F-6E49-AC61-7BDDE2E02F5B}" type="slidenum">
              <a:rPr lang="en-US" smtClean="0"/>
              <a:t>11</a:t>
            </a:fld>
            <a:endParaRPr lang="en-US"/>
          </a:p>
        </p:txBody>
      </p:sp>
      <p:pic>
        <p:nvPicPr>
          <p:cNvPr id="8" name="Picture 7">
            <a:extLst>
              <a:ext uri="{FF2B5EF4-FFF2-40B4-BE49-F238E27FC236}">
                <a16:creationId xmlns:a16="http://schemas.microsoft.com/office/drawing/2014/main" id="{177A2B02-9435-E741-97E8-9092A5CC3DC9}"/>
              </a:ext>
            </a:extLst>
          </p:cNvPr>
          <p:cNvPicPr>
            <a:picLocks noChangeAspect="1"/>
          </p:cNvPicPr>
          <p:nvPr/>
        </p:nvPicPr>
        <p:blipFill>
          <a:blip r:embed="rId2"/>
          <a:stretch>
            <a:fillRect/>
          </a:stretch>
        </p:blipFill>
        <p:spPr>
          <a:xfrm>
            <a:off x="2159000" y="933450"/>
            <a:ext cx="7874000" cy="4991100"/>
          </a:xfrm>
          <a:prstGeom prst="rect">
            <a:avLst/>
          </a:prstGeom>
        </p:spPr>
      </p:pic>
    </p:spTree>
    <p:extLst>
      <p:ext uri="{BB962C8B-B14F-4D97-AF65-F5344CB8AC3E}">
        <p14:creationId xmlns:p14="http://schemas.microsoft.com/office/powerpoint/2010/main" val="16801625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7298162" y="812216"/>
                <a:ext cx="3615425" cy="11539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tx1">
                              <a:lumMod val="75000"/>
                              <a:lumOff val="25000"/>
                            </a:schemeClr>
                          </a:solidFill>
                          <a:latin typeface="Cambria Math" charset="0"/>
                        </a:rPr>
                        <m:t> </m:t>
                      </m:r>
                      <m:acc>
                        <m:accPr>
                          <m:chr m:val="̂"/>
                          <m:ctrlPr>
                            <a:rPr lang="en-US" sz="3200" b="0" i="1" smtClean="0">
                              <a:solidFill>
                                <a:schemeClr val="tx1">
                                  <a:lumMod val="75000"/>
                                  <a:lumOff val="25000"/>
                                </a:schemeClr>
                              </a:solidFill>
                              <a:latin typeface="Cambria Math" panose="02040503050406030204" pitchFamily="18" charset="0"/>
                            </a:rPr>
                          </m:ctrlPr>
                        </m:accPr>
                        <m:e>
                          <m:r>
                            <a:rPr lang="en-US" sz="3200" b="0" i="1" smtClean="0">
                              <a:solidFill>
                                <a:schemeClr val="tx1">
                                  <a:lumMod val="75000"/>
                                  <a:lumOff val="25000"/>
                                </a:schemeClr>
                              </a:solidFill>
                              <a:latin typeface="Cambria Math" charset="0"/>
                            </a:rPr>
                            <m:t>𝑌</m:t>
                          </m:r>
                        </m:e>
                      </m:acc>
                      <m:r>
                        <a:rPr lang="en-US" sz="3200" b="0" i="1" smtClean="0">
                          <a:solidFill>
                            <a:schemeClr val="tx1">
                              <a:lumMod val="75000"/>
                              <a:lumOff val="25000"/>
                            </a:schemeClr>
                          </a:solidFill>
                          <a:latin typeface="Cambria Math" charset="0"/>
                        </a:rPr>
                        <m:t>=</m:t>
                      </m:r>
                      <m:f>
                        <m:fPr>
                          <m:ctrlPr>
                            <a:rPr lang="en-US" sz="3200" b="0" i="1" smtClean="0">
                              <a:solidFill>
                                <a:schemeClr val="tx1">
                                  <a:lumMod val="75000"/>
                                  <a:lumOff val="25000"/>
                                </a:schemeClr>
                              </a:solidFill>
                              <a:latin typeface="Cambria Math" panose="02040503050406030204" pitchFamily="18" charset="0"/>
                            </a:rPr>
                          </m:ctrlPr>
                        </m:fPr>
                        <m:num>
                          <m:sSup>
                            <m:sSupPr>
                              <m:ctrlPr>
                                <a:rPr lang="en-US" sz="3200" b="0" i="1" smtClean="0">
                                  <a:solidFill>
                                    <a:schemeClr val="tx1">
                                      <a:lumMod val="75000"/>
                                      <a:lumOff val="25000"/>
                                    </a:schemeClr>
                                  </a:solidFill>
                                  <a:latin typeface="Cambria Math" panose="02040503050406030204" pitchFamily="18" charset="0"/>
                                </a:rPr>
                              </m:ctrlPr>
                            </m:sSupPr>
                            <m:e>
                              <m:r>
                                <a:rPr lang="en-US" sz="3200" b="0" i="1" smtClean="0">
                                  <a:solidFill>
                                    <a:schemeClr val="tx1">
                                      <a:lumMod val="75000"/>
                                      <a:lumOff val="25000"/>
                                    </a:schemeClr>
                                  </a:solidFill>
                                  <a:latin typeface="Cambria Math" charset="0"/>
                                </a:rPr>
                                <m:t>𝑒</m:t>
                              </m:r>
                            </m:e>
                            <m:sup>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𝜙</m:t>
                                  </m:r>
                                </m:e>
                                <m:sub>
                                  <m:r>
                                    <a:rPr lang="en-US" sz="3200" b="0" i="1" smtClean="0">
                                      <a:solidFill>
                                        <a:schemeClr val="tx1">
                                          <a:lumMod val="75000"/>
                                          <a:lumOff val="25000"/>
                                        </a:schemeClr>
                                      </a:solidFill>
                                      <a:latin typeface="Cambria Math" charset="0"/>
                                    </a:rPr>
                                    <m:t>𝑘</m:t>
                                  </m:r>
                                </m:sub>
                              </m:sSub>
                              <m:d>
                                <m:dPr>
                                  <m:ctrlPr>
                                    <a:rPr lang="en-US" sz="3200" b="0" i="1" smtClean="0">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charset="0"/>
                                    </a:rPr>
                                    <m:t>𝑋</m:t>
                                  </m:r>
                                </m:e>
                              </m:d>
                            </m:sup>
                          </m:sSup>
                        </m:num>
                        <m:den>
                          <m:nary>
                            <m:naryPr>
                              <m:chr m:val="∑"/>
                              <m:ctrlPr>
                                <a:rPr lang="is-IS" sz="3200" b="0" i="1" smtClean="0">
                                  <a:solidFill>
                                    <a:schemeClr val="tx1">
                                      <a:lumMod val="75000"/>
                                      <a:lumOff val="25000"/>
                                    </a:schemeClr>
                                  </a:solidFill>
                                  <a:latin typeface="Cambria Math" panose="02040503050406030204" pitchFamily="18" charset="0"/>
                                </a:rPr>
                              </m:ctrlPr>
                            </m:naryPr>
                            <m:sub>
                              <m:r>
                                <m:rPr>
                                  <m:brk m:alnAt="23"/>
                                </m:rPr>
                                <a:rPr lang="en-US" sz="3200" b="0" i="1" smtClean="0">
                                  <a:solidFill>
                                    <a:schemeClr val="tx1">
                                      <a:lumMod val="75000"/>
                                      <a:lumOff val="25000"/>
                                    </a:schemeClr>
                                  </a:solidFill>
                                  <a:latin typeface="Cambria Math" charset="0"/>
                                </a:rPr>
                                <m:t>𝑘</m:t>
                              </m:r>
                              <m:r>
                                <a:rPr lang="en-US" sz="3200" b="0" i="1" smtClean="0">
                                  <a:solidFill>
                                    <a:schemeClr val="tx1">
                                      <a:lumMod val="75000"/>
                                      <a:lumOff val="25000"/>
                                    </a:schemeClr>
                                  </a:solidFill>
                                  <a:latin typeface="Cambria Math" charset="0"/>
                                </a:rPr>
                                <m:t>=1</m:t>
                              </m:r>
                            </m:sub>
                            <m:sup>
                              <m:r>
                                <a:rPr lang="en-US" sz="3200" b="0" i="1" smtClean="0">
                                  <a:solidFill>
                                    <a:schemeClr val="tx1">
                                      <a:lumMod val="75000"/>
                                      <a:lumOff val="25000"/>
                                    </a:schemeClr>
                                  </a:solidFill>
                                  <a:latin typeface="Cambria Math" charset="0"/>
                                </a:rPr>
                                <m:t>𝐾</m:t>
                              </m:r>
                            </m:sup>
                            <m:e>
                              <m:sSup>
                                <m:sSupPr>
                                  <m:ctrlPr>
                                    <a:rPr lang="en-US" sz="3200" b="0" i="1" smtClean="0">
                                      <a:solidFill>
                                        <a:schemeClr val="tx1">
                                          <a:lumMod val="75000"/>
                                          <a:lumOff val="25000"/>
                                        </a:schemeClr>
                                      </a:solidFill>
                                      <a:latin typeface="Cambria Math" panose="02040503050406030204" pitchFamily="18" charset="0"/>
                                    </a:rPr>
                                  </m:ctrlPr>
                                </m:sSupPr>
                                <m:e>
                                  <m:r>
                                    <a:rPr lang="en-US" sz="3200" i="1">
                                      <a:solidFill>
                                        <a:schemeClr val="tx1">
                                          <a:lumMod val="75000"/>
                                          <a:lumOff val="25000"/>
                                        </a:schemeClr>
                                      </a:solidFill>
                                      <a:latin typeface="Cambria Math" charset="0"/>
                                    </a:rPr>
                                    <m:t>𝑒</m:t>
                                  </m:r>
                                </m:e>
                                <m:sup>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charset="0"/>
                                        </a:rPr>
                                        <m:t>𝜙</m:t>
                                      </m:r>
                                    </m:e>
                                    <m:sub>
                                      <m:r>
                                        <a:rPr lang="en-US" sz="3200" i="1">
                                          <a:solidFill>
                                            <a:schemeClr val="tx1">
                                              <a:lumMod val="75000"/>
                                              <a:lumOff val="25000"/>
                                            </a:schemeClr>
                                          </a:solidFill>
                                          <a:latin typeface="Cambria Math" charset="0"/>
                                        </a:rPr>
                                        <m:t>𝑘</m:t>
                                      </m:r>
                                    </m:sub>
                                  </m:sSub>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charset="0"/>
                                        </a:rPr>
                                        <m:t>𝑋</m:t>
                                      </m:r>
                                    </m:e>
                                  </m:d>
                                </m:sup>
                              </m:sSup>
                            </m:e>
                          </m:nary>
                        </m:den>
                      </m:f>
                    </m:oMath>
                  </m:oMathPara>
                </a14:m>
                <a:endParaRPr lang="en-US" sz="2800" dirty="0">
                  <a:solidFill>
                    <a:schemeClr val="tx1">
                      <a:lumMod val="75000"/>
                      <a:lumOff val="25000"/>
                    </a:schemeClr>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298162" y="812216"/>
                <a:ext cx="3615425" cy="1153906"/>
              </a:xfrm>
              <a:prstGeom prst="rect">
                <a:avLst/>
              </a:prstGeom>
              <a:blipFill rotWithShape="0">
                <a:blip r:embed="rId2"/>
                <a:stretch>
                  <a:fillRect/>
                </a:stretch>
              </a:blipFill>
            </p:spPr>
            <p:txBody>
              <a:bodyPr/>
              <a:lstStyle/>
              <a:p>
                <a:r>
                  <a:rPr lang="en-US">
                    <a:noFill/>
                  </a:rPr>
                  <a:t> </a:t>
                </a:r>
              </a:p>
            </p:txBody>
          </p:sp>
        </mc:Fallback>
      </mc:AlternateContent>
      <p:grpSp>
        <p:nvGrpSpPr>
          <p:cNvPr id="4" name="Group 3"/>
          <p:cNvGrpSpPr/>
          <p:nvPr/>
        </p:nvGrpSpPr>
        <p:grpSpPr>
          <a:xfrm>
            <a:off x="1405098" y="1961362"/>
            <a:ext cx="2981910" cy="3372637"/>
            <a:chOff x="6027898" y="1502914"/>
            <a:chExt cx="1702945" cy="1926086"/>
          </a:xfrm>
        </p:grpSpPr>
        <p:sp>
          <p:nvSpPr>
            <p:cNvPr id="6" name="Rectangle 5"/>
            <p:cNvSpPr/>
            <p:nvPr/>
          </p:nvSpPr>
          <p:spPr>
            <a:xfrm>
              <a:off x="6944201" y="1502914"/>
              <a:ext cx="786642" cy="1926086"/>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080934" y="2250918"/>
              <a:ext cx="513175" cy="514692"/>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6045312" y="1638343"/>
              <a:ext cx="1035622" cy="8699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6039904" y="2191529"/>
              <a:ext cx="1041030" cy="31673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6034496" y="2508264"/>
              <a:ext cx="1046438" cy="24415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027898" y="2508264"/>
              <a:ext cx="1053037" cy="8105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039904" y="1876557"/>
              <a:ext cx="1041029" cy="31497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7080933" y="1619211"/>
              <a:ext cx="513175" cy="514692"/>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7091527" y="2841353"/>
              <a:ext cx="513175" cy="514692"/>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6033173" y="1625147"/>
              <a:ext cx="1047760" cy="25141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6034496" y="1876557"/>
              <a:ext cx="1046437" cy="875857"/>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6027898" y="1876557"/>
              <a:ext cx="1053035" cy="144224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a:endCxn id="15" idx="2"/>
          </p:cNvCxnSpPr>
          <p:nvPr/>
        </p:nvCxnSpPr>
        <p:spPr>
          <a:xfrm>
            <a:off x="1405094" y="2152290"/>
            <a:ext cx="1862452" cy="26033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5" idx="2"/>
          </p:cNvCxnSpPr>
          <p:nvPr/>
        </p:nvCxnSpPr>
        <p:spPr>
          <a:xfrm>
            <a:off x="1435588" y="3167146"/>
            <a:ext cx="1831958" cy="158848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15" idx="2"/>
          </p:cNvCxnSpPr>
          <p:nvPr/>
        </p:nvCxnSpPr>
        <p:spPr>
          <a:xfrm>
            <a:off x="1435588" y="4138883"/>
            <a:ext cx="1831958" cy="61674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endCxn id="15" idx="2"/>
          </p:cNvCxnSpPr>
          <p:nvPr/>
        </p:nvCxnSpPr>
        <p:spPr>
          <a:xfrm flipV="1">
            <a:off x="1405090" y="4755632"/>
            <a:ext cx="1862456" cy="37119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4" idx="6"/>
          </p:cNvCxnSpPr>
          <p:nvPr/>
        </p:nvCxnSpPr>
        <p:spPr>
          <a:xfrm>
            <a:off x="4147580" y="2615623"/>
            <a:ext cx="1936831"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7" idx="6"/>
            <a:endCxn id="50" idx="1"/>
          </p:cNvCxnSpPr>
          <p:nvPr/>
        </p:nvCxnSpPr>
        <p:spPr>
          <a:xfrm flipV="1">
            <a:off x="4147582" y="3709729"/>
            <a:ext cx="1936829" cy="120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5" idx="6"/>
          </p:cNvCxnSpPr>
          <p:nvPr/>
        </p:nvCxnSpPr>
        <p:spPr>
          <a:xfrm>
            <a:off x="4166131" y="4755632"/>
            <a:ext cx="1918280"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0" y="1317356"/>
            <a:ext cx="1405091" cy="4417017"/>
          </a:xfrm>
          <a:prstGeom prst="rect">
            <a:avLst/>
          </a:prstGeom>
          <a:gradFill flip="none" rotWithShape="1">
            <a:gsLst>
              <a:gs pos="0">
                <a:schemeClr val="accent1">
                  <a:lumMod val="5000"/>
                  <a:lumOff val="95000"/>
                </a:schemeClr>
              </a:gs>
              <a:gs pos="60000">
                <a:schemeClr val="accent1">
                  <a:lumMod val="45000"/>
                  <a:lumOff val="55000"/>
                </a:schemeClr>
              </a:gs>
              <a:gs pos="100000">
                <a:schemeClr val="accent1">
                  <a:lumMod val="45000"/>
                  <a:lumOff val="55000"/>
                </a:schemeClr>
              </a:gs>
              <a:gs pos="100000">
                <a:schemeClr val="accent1">
                  <a:lumMod val="30000"/>
                  <a:lumOff val="7000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rot="16200000">
            <a:off x="-666895" y="3302781"/>
            <a:ext cx="283443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sp>
        <p:nvSpPr>
          <p:cNvPr id="46" name="TextBox 45"/>
          <p:cNvSpPr txBox="1"/>
          <p:nvPr/>
        </p:nvSpPr>
        <p:spPr>
          <a:xfrm>
            <a:off x="2720446" y="5824105"/>
            <a:ext cx="1992784" cy="369332"/>
          </a:xfrm>
          <a:prstGeom prst="rect">
            <a:avLst/>
          </a:prstGeom>
          <a:solidFill>
            <a:schemeClr val="accent3">
              <a:lumMod val="60000"/>
              <a:lumOff val="40000"/>
            </a:schemeClr>
          </a:solidFill>
        </p:spPr>
        <p:txBody>
          <a:bodyPr wrap="square" rtlCol="0">
            <a:spAutoFit/>
          </a:bodyPr>
          <a:lstStyle/>
          <a:p>
            <a:pPr algn="ctr"/>
            <a:r>
              <a:rPr lang="en-US" dirty="0">
                <a:latin typeface="Karla" charset="0"/>
                <a:ea typeface="Karla" charset="0"/>
                <a:cs typeface="Karla" charset="0"/>
              </a:rPr>
              <a:t>OUTPUT UNIT</a:t>
            </a:r>
          </a:p>
        </p:txBody>
      </p:sp>
      <p:sp>
        <p:nvSpPr>
          <p:cNvPr id="47" name="TextBox 46"/>
          <p:cNvSpPr txBox="1"/>
          <p:nvPr/>
        </p:nvSpPr>
        <p:spPr>
          <a:xfrm>
            <a:off x="4617213" y="2196909"/>
            <a:ext cx="1027845" cy="400110"/>
          </a:xfrm>
          <a:prstGeom prst="rect">
            <a:avLst/>
          </a:prstGeom>
          <a:noFill/>
        </p:spPr>
        <p:txBody>
          <a:bodyPr wrap="none" rtlCol="0">
            <a:spAutoFit/>
          </a:bodyPr>
          <a:lstStyle/>
          <a:p>
            <a:r>
              <a:rPr lang="en-US" sz="2000" dirty="0">
                <a:latin typeface="Karla" charset="0"/>
                <a:ea typeface="Karla" charset="0"/>
                <a:cs typeface="Karla" charset="0"/>
              </a:rPr>
              <a:t>A score</a:t>
            </a:r>
          </a:p>
        </p:txBody>
      </p:sp>
      <p:sp>
        <p:nvSpPr>
          <p:cNvPr id="48" name="TextBox 47"/>
          <p:cNvSpPr txBox="1"/>
          <p:nvPr/>
        </p:nvSpPr>
        <p:spPr>
          <a:xfrm>
            <a:off x="4618851" y="3265382"/>
            <a:ext cx="1040670" cy="400110"/>
          </a:xfrm>
          <a:prstGeom prst="rect">
            <a:avLst/>
          </a:prstGeom>
          <a:noFill/>
        </p:spPr>
        <p:txBody>
          <a:bodyPr wrap="none" rtlCol="0">
            <a:spAutoFit/>
          </a:bodyPr>
          <a:lstStyle/>
          <a:p>
            <a:r>
              <a:rPr lang="en-US" sz="2000" dirty="0">
                <a:latin typeface="Karla" charset="0"/>
                <a:ea typeface="Karla" charset="0"/>
                <a:cs typeface="Karla" charset="0"/>
              </a:rPr>
              <a:t>B score</a:t>
            </a:r>
          </a:p>
        </p:txBody>
      </p:sp>
      <p:sp>
        <p:nvSpPr>
          <p:cNvPr id="49" name="TextBox 48"/>
          <p:cNvSpPr txBox="1"/>
          <p:nvPr/>
        </p:nvSpPr>
        <p:spPr>
          <a:xfrm>
            <a:off x="4657557" y="4287093"/>
            <a:ext cx="1037463" cy="400110"/>
          </a:xfrm>
          <a:prstGeom prst="rect">
            <a:avLst/>
          </a:prstGeom>
          <a:noFill/>
        </p:spPr>
        <p:txBody>
          <a:bodyPr wrap="none" rtlCol="0">
            <a:spAutoFit/>
          </a:bodyPr>
          <a:lstStyle/>
          <a:p>
            <a:r>
              <a:rPr lang="en-US" sz="2000" dirty="0">
                <a:latin typeface="Karla" charset="0"/>
                <a:ea typeface="Karla" charset="0"/>
                <a:cs typeface="Karla" charset="0"/>
              </a:rPr>
              <a:t>C score</a:t>
            </a:r>
          </a:p>
        </p:txBody>
      </p:sp>
      <p:grpSp>
        <p:nvGrpSpPr>
          <p:cNvPr id="69" name="Group 68"/>
          <p:cNvGrpSpPr/>
          <p:nvPr/>
        </p:nvGrpSpPr>
        <p:grpSpPr>
          <a:xfrm>
            <a:off x="6084411" y="2023410"/>
            <a:ext cx="4190963" cy="3372637"/>
            <a:chOff x="6084411" y="2023410"/>
            <a:chExt cx="4190963" cy="3372637"/>
          </a:xfrm>
        </p:grpSpPr>
        <p:sp>
          <p:nvSpPr>
            <p:cNvPr id="50" name="Rectangle 49"/>
            <p:cNvSpPr/>
            <p:nvPr/>
          </p:nvSpPr>
          <p:spPr>
            <a:xfrm>
              <a:off x="6084411" y="2023410"/>
              <a:ext cx="1377435" cy="3372637"/>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Arrow Connector 61"/>
            <p:cNvCxnSpPr/>
            <p:nvPr/>
          </p:nvCxnSpPr>
          <p:spPr>
            <a:xfrm>
              <a:off x="7461846" y="2590845"/>
              <a:ext cx="628269" cy="617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7461846" y="3703554"/>
              <a:ext cx="628269" cy="617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7461846" y="4755632"/>
              <a:ext cx="628269" cy="617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8312977" y="2390790"/>
              <a:ext cx="1949573" cy="400110"/>
            </a:xfrm>
            <a:prstGeom prst="rect">
              <a:avLst/>
            </a:prstGeom>
            <a:noFill/>
          </p:spPr>
          <p:txBody>
            <a:bodyPr wrap="none" rtlCol="0">
              <a:spAutoFit/>
            </a:bodyPr>
            <a:lstStyle/>
            <a:p>
              <a:r>
                <a:rPr lang="en-US" sz="2000" dirty="0">
                  <a:latin typeface="Karla" charset="0"/>
                  <a:ea typeface="Karla" charset="0"/>
                  <a:cs typeface="Karla" charset="0"/>
                </a:rPr>
                <a:t>Probability of A</a:t>
              </a:r>
            </a:p>
          </p:txBody>
        </p:sp>
        <p:sp>
          <p:nvSpPr>
            <p:cNvPr id="67" name="TextBox 66"/>
            <p:cNvSpPr txBox="1"/>
            <p:nvPr/>
          </p:nvSpPr>
          <p:spPr>
            <a:xfrm>
              <a:off x="8312977" y="3483563"/>
              <a:ext cx="1962397" cy="400110"/>
            </a:xfrm>
            <a:prstGeom prst="rect">
              <a:avLst/>
            </a:prstGeom>
            <a:noFill/>
          </p:spPr>
          <p:txBody>
            <a:bodyPr wrap="none" rtlCol="0">
              <a:spAutoFit/>
            </a:bodyPr>
            <a:lstStyle/>
            <a:p>
              <a:r>
                <a:rPr lang="en-US" sz="2000" dirty="0">
                  <a:latin typeface="Karla" charset="0"/>
                  <a:ea typeface="Karla" charset="0"/>
                  <a:cs typeface="Karla" charset="0"/>
                </a:rPr>
                <a:t>Probability of B</a:t>
              </a:r>
            </a:p>
          </p:txBody>
        </p:sp>
        <p:sp>
          <p:nvSpPr>
            <p:cNvPr id="68" name="TextBox 67"/>
            <p:cNvSpPr txBox="1"/>
            <p:nvPr/>
          </p:nvSpPr>
          <p:spPr>
            <a:xfrm>
              <a:off x="8312977" y="4550719"/>
              <a:ext cx="1959191" cy="400110"/>
            </a:xfrm>
            <a:prstGeom prst="rect">
              <a:avLst/>
            </a:prstGeom>
            <a:noFill/>
          </p:spPr>
          <p:txBody>
            <a:bodyPr wrap="none" rtlCol="0">
              <a:spAutoFit/>
            </a:bodyPr>
            <a:lstStyle/>
            <a:p>
              <a:r>
                <a:rPr lang="en-US" sz="2000" dirty="0">
                  <a:latin typeface="Karla" charset="0"/>
                  <a:ea typeface="Karla" charset="0"/>
                  <a:cs typeface="Karla" charset="0"/>
                </a:rPr>
                <a:t>Probability of C</a:t>
              </a:r>
            </a:p>
          </p:txBody>
        </p:sp>
      </p:grpSp>
      <mc:AlternateContent xmlns:mc="http://schemas.openxmlformats.org/markup-compatibility/2006" xmlns:a14="http://schemas.microsoft.com/office/drawing/2010/main">
        <mc:Choice Requires="a14">
          <p:sp>
            <p:nvSpPr>
              <p:cNvPr id="70" name="Rectangle 69"/>
              <p:cNvSpPr/>
              <p:nvPr/>
            </p:nvSpPr>
            <p:spPr>
              <a:xfrm>
                <a:off x="4617213" y="1042404"/>
                <a:ext cx="138025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charset="0"/>
                            </a:rPr>
                            <m:t>𝜙</m:t>
                          </m:r>
                        </m:e>
                        <m:sub>
                          <m:r>
                            <a:rPr lang="en-US" sz="3200" i="1">
                              <a:solidFill>
                                <a:schemeClr val="tx1">
                                  <a:lumMod val="75000"/>
                                  <a:lumOff val="25000"/>
                                </a:schemeClr>
                              </a:solidFill>
                              <a:latin typeface="Cambria Math" charset="0"/>
                            </a:rPr>
                            <m:t>𝑘</m:t>
                          </m:r>
                        </m:sub>
                      </m:sSub>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charset="0"/>
                            </a:rPr>
                            <m:t>𝑋</m:t>
                          </m:r>
                        </m:e>
                      </m:d>
                    </m:oMath>
                  </m:oMathPara>
                </a14:m>
                <a:endParaRPr lang="en-US" sz="3200" dirty="0"/>
              </a:p>
            </p:txBody>
          </p:sp>
        </mc:Choice>
        <mc:Fallback xmlns="">
          <p:sp>
            <p:nvSpPr>
              <p:cNvPr id="70" name="Rectangle 69"/>
              <p:cNvSpPr>
                <a:spLocks noRot="1" noChangeAspect="1" noMove="1" noResize="1" noEditPoints="1" noAdjustHandles="1" noChangeArrowheads="1" noChangeShapeType="1" noTextEdit="1"/>
              </p:cNvSpPr>
              <p:nvPr/>
            </p:nvSpPr>
            <p:spPr>
              <a:xfrm>
                <a:off x="4617213" y="1042404"/>
                <a:ext cx="1380250" cy="584775"/>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3308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7298162" y="812216"/>
                <a:ext cx="3615425" cy="11539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tx1">
                              <a:lumMod val="75000"/>
                              <a:lumOff val="25000"/>
                            </a:schemeClr>
                          </a:solidFill>
                          <a:latin typeface="Cambria Math" charset="0"/>
                        </a:rPr>
                        <m:t> </m:t>
                      </m:r>
                      <m:acc>
                        <m:accPr>
                          <m:chr m:val="̂"/>
                          <m:ctrlPr>
                            <a:rPr lang="en-US" sz="3200" b="0" i="1" smtClean="0">
                              <a:solidFill>
                                <a:schemeClr val="tx1">
                                  <a:lumMod val="75000"/>
                                  <a:lumOff val="25000"/>
                                </a:schemeClr>
                              </a:solidFill>
                              <a:latin typeface="Cambria Math" panose="02040503050406030204" pitchFamily="18" charset="0"/>
                            </a:rPr>
                          </m:ctrlPr>
                        </m:accPr>
                        <m:e>
                          <m:r>
                            <a:rPr lang="en-US" sz="3200" b="0" i="1" smtClean="0">
                              <a:solidFill>
                                <a:schemeClr val="tx1">
                                  <a:lumMod val="75000"/>
                                  <a:lumOff val="25000"/>
                                </a:schemeClr>
                              </a:solidFill>
                              <a:latin typeface="Cambria Math" charset="0"/>
                            </a:rPr>
                            <m:t>𝑌</m:t>
                          </m:r>
                        </m:e>
                      </m:acc>
                      <m:r>
                        <a:rPr lang="en-US" sz="3200" b="0" i="1" smtClean="0">
                          <a:solidFill>
                            <a:schemeClr val="tx1">
                              <a:lumMod val="75000"/>
                              <a:lumOff val="25000"/>
                            </a:schemeClr>
                          </a:solidFill>
                          <a:latin typeface="Cambria Math" charset="0"/>
                        </a:rPr>
                        <m:t>=</m:t>
                      </m:r>
                      <m:f>
                        <m:fPr>
                          <m:ctrlPr>
                            <a:rPr lang="en-US" sz="3200" b="0" i="1" smtClean="0">
                              <a:solidFill>
                                <a:schemeClr val="tx1">
                                  <a:lumMod val="75000"/>
                                  <a:lumOff val="25000"/>
                                </a:schemeClr>
                              </a:solidFill>
                              <a:latin typeface="Cambria Math" panose="02040503050406030204" pitchFamily="18" charset="0"/>
                            </a:rPr>
                          </m:ctrlPr>
                        </m:fPr>
                        <m:num>
                          <m:sSup>
                            <m:sSupPr>
                              <m:ctrlPr>
                                <a:rPr lang="en-US" sz="3200" b="0" i="1" smtClean="0">
                                  <a:solidFill>
                                    <a:schemeClr val="tx1">
                                      <a:lumMod val="75000"/>
                                      <a:lumOff val="25000"/>
                                    </a:schemeClr>
                                  </a:solidFill>
                                  <a:latin typeface="Cambria Math" panose="02040503050406030204" pitchFamily="18" charset="0"/>
                                </a:rPr>
                              </m:ctrlPr>
                            </m:sSupPr>
                            <m:e>
                              <m:r>
                                <a:rPr lang="en-US" sz="3200" b="0" i="1" smtClean="0">
                                  <a:solidFill>
                                    <a:schemeClr val="tx1">
                                      <a:lumMod val="75000"/>
                                      <a:lumOff val="25000"/>
                                    </a:schemeClr>
                                  </a:solidFill>
                                  <a:latin typeface="Cambria Math" charset="0"/>
                                </a:rPr>
                                <m:t>𝑒</m:t>
                              </m:r>
                            </m:e>
                            <m:sup>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𝜙</m:t>
                                  </m:r>
                                </m:e>
                                <m:sub>
                                  <m:r>
                                    <a:rPr lang="en-US" sz="3200" b="0" i="1" smtClean="0">
                                      <a:solidFill>
                                        <a:schemeClr val="tx1">
                                          <a:lumMod val="75000"/>
                                          <a:lumOff val="25000"/>
                                        </a:schemeClr>
                                      </a:solidFill>
                                      <a:latin typeface="Cambria Math" charset="0"/>
                                    </a:rPr>
                                    <m:t>𝑘</m:t>
                                  </m:r>
                                </m:sub>
                              </m:sSub>
                              <m:d>
                                <m:dPr>
                                  <m:ctrlPr>
                                    <a:rPr lang="en-US" sz="3200" b="0" i="1" smtClean="0">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charset="0"/>
                                    </a:rPr>
                                    <m:t>𝑋</m:t>
                                  </m:r>
                                </m:e>
                              </m:d>
                            </m:sup>
                          </m:sSup>
                        </m:num>
                        <m:den>
                          <m:nary>
                            <m:naryPr>
                              <m:chr m:val="∑"/>
                              <m:ctrlPr>
                                <a:rPr lang="is-IS" sz="3200" b="0" i="1" smtClean="0">
                                  <a:solidFill>
                                    <a:schemeClr val="tx1">
                                      <a:lumMod val="75000"/>
                                      <a:lumOff val="25000"/>
                                    </a:schemeClr>
                                  </a:solidFill>
                                  <a:latin typeface="Cambria Math" panose="02040503050406030204" pitchFamily="18" charset="0"/>
                                </a:rPr>
                              </m:ctrlPr>
                            </m:naryPr>
                            <m:sub>
                              <m:r>
                                <m:rPr>
                                  <m:brk m:alnAt="23"/>
                                </m:rPr>
                                <a:rPr lang="en-US" sz="3200" b="0" i="1" smtClean="0">
                                  <a:solidFill>
                                    <a:schemeClr val="tx1">
                                      <a:lumMod val="75000"/>
                                      <a:lumOff val="25000"/>
                                    </a:schemeClr>
                                  </a:solidFill>
                                  <a:latin typeface="Cambria Math" charset="0"/>
                                </a:rPr>
                                <m:t>𝑘</m:t>
                              </m:r>
                              <m:r>
                                <a:rPr lang="en-US" sz="3200" b="0" i="1" smtClean="0">
                                  <a:solidFill>
                                    <a:schemeClr val="tx1">
                                      <a:lumMod val="75000"/>
                                      <a:lumOff val="25000"/>
                                    </a:schemeClr>
                                  </a:solidFill>
                                  <a:latin typeface="Cambria Math" charset="0"/>
                                </a:rPr>
                                <m:t>=1</m:t>
                              </m:r>
                            </m:sub>
                            <m:sup>
                              <m:r>
                                <a:rPr lang="en-US" sz="3200" b="0" i="1" smtClean="0">
                                  <a:solidFill>
                                    <a:schemeClr val="tx1">
                                      <a:lumMod val="75000"/>
                                      <a:lumOff val="25000"/>
                                    </a:schemeClr>
                                  </a:solidFill>
                                  <a:latin typeface="Cambria Math" charset="0"/>
                                </a:rPr>
                                <m:t>𝐾</m:t>
                              </m:r>
                            </m:sup>
                            <m:e>
                              <m:sSup>
                                <m:sSupPr>
                                  <m:ctrlPr>
                                    <a:rPr lang="en-US" sz="3200" b="0" i="1" smtClean="0">
                                      <a:solidFill>
                                        <a:schemeClr val="tx1">
                                          <a:lumMod val="75000"/>
                                          <a:lumOff val="25000"/>
                                        </a:schemeClr>
                                      </a:solidFill>
                                      <a:latin typeface="Cambria Math" panose="02040503050406030204" pitchFamily="18" charset="0"/>
                                    </a:rPr>
                                  </m:ctrlPr>
                                </m:sSupPr>
                                <m:e>
                                  <m:r>
                                    <a:rPr lang="en-US" sz="3200" i="1">
                                      <a:solidFill>
                                        <a:schemeClr val="tx1">
                                          <a:lumMod val="75000"/>
                                          <a:lumOff val="25000"/>
                                        </a:schemeClr>
                                      </a:solidFill>
                                      <a:latin typeface="Cambria Math" charset="0"/>
                                    </a:rPr>
                                    <m:t>𝑒</m:t>
                                  </m:r>
                                </m:e>
                                <m:sup>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charset="0"/>
                                        </a:rPr>
                                        <m:t>𝜙</m:t>
                                      </m:r>
                                    </m:e>
                                    <m:sub>
                                      <m:r>
                                        <a:rPr lang="en-US" sz="3200" i="1">
                                          <a:solidFill>
                                            <a:schemeClr val="tx1">
                                              <a:lumMod val="75000"/>
                                              <a:lumOff val="25000"/>
                                            </a:schemeClr>
                                          </a:solidFill>
                                          <a:latin typeface="Cambria Math" charset="0"/>
                                        </a:rPr>
                                        <m:t>𝑘</m:t>
                                      </m:r>
                                    </m:sub>
                                  </m:sSub>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charset="0"/>
                                        </a:rPr>
                                        <m:t>𝑋</m:t>
                                      </m:r>
                                    </m:e>
                                  </m:d>
                                </m:sup>
                              </m:sSup>
                            </m:e>
                          </m:nary>
                        </m:den>
                      </m:f>
                    </m:oMath>
                  </m:oMathPara>
                </a14:m>
                <a:endParaRPr lang="en-US" sz="2800" dirty="0">
                  <a:solidFill>
                    <a:schemeClr val="tx1">
                      <a:lumMod val="75000"/>
                      <a:lumOff val="25000"/>
                    </a:schemeClr>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298162" y="812216"/>
                <a:ext cx="3615425" cy="1153906"/>
              </a:xfrm>
              <a:prstGeom prst="rect">
                <a:avLst/>
              </a:prstGeom>
              <a:blipFill rotWithShape="0">
                <a:blip r:embed="rId2"/>
                <a:stretch>
                  <a:fillRect/>
                </a:stretch>
              </a:blipFill>
            </p:spPr>
            <p:txBody>
              <a:bodyPr/>
              <a:lstStyle/>
              <a:p>
                <a:r>
                  <a:rPr lang="en-US">
                    <a:noFill/>
                  </a:rPr>
                  <a:t> </a:t>
                </a:r>
              </a:p>
            </p:txBody>
          </p:sp>
        </mc:Fallback>
      </mc:AlternateContent>
      <p:grpSp>
        <p:nvGrpSpPr>
          <p:cNvPr id="4" name="Group 3"/>
          <p:cNvGrpSpPr/>
          <p:nvPr/>
        </p:nvGrpSpPr>
        <p:grpSpPr>
          <a:xfrm>
            <a:off x="1405098" y="1961362"/>
            <a:ext cx="2981910" cy="3372637"/>
            <a:chOff x="6027898" y="1502914"/>
            <a:chExt cx="1702945" cy="1926086"/>
          </a:xfrm>
        </p:grpSpPr>
        <p:sp>
          <p:nvSpPr>
            <p:cNvPr id="6" name="Rectangle 5"/>
            <p:cNvSpPr/>
            <p:nvPr/>
          </p:nvSpPr>
          <p:spPr>
            <a:xfrm>
              <a:off x="6944201" y="1502914"/>
              <a:ext cx="786642" cy="1926086"/>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080934" y="2250918"/>
              <a:ext cx="513175" cy="514692"/>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6045312" y="1638343"/>
              <a:ext cx="1035622" cy="8699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6039904" y="2191529"/>
              <a:ext cx="1041030" cy="31673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6034496" y="2508264"/>
              <a:ext cx="1046438" cy="24415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027898" y="2508264"/>
              <a:ext cx="1053037" cy="8105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039904" y="1876557"/>
              <a:ext cx="1041029" cy="31497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7080933" y="1619211"/>
              <a:ext cx="513175" cy="514692"/>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7091527" y="2841353"/>
              <a:ext cx="513175" cy="514692"/>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6033173" y="1625147"/>
              <a:ext cx="1047760" cy="25141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6034496" y="1876557"/>
              <a:ext cx="1046437" cy="875857"/>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6027898" y="1876557"/>
              <a:ext cx="1053035" cy="144224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a:endCxn id="15" idx="2"/>
          </p:cNvCxnSpPr>
          <p:nvPr/>
        </p:nvCxnSpPr>
        <p:spPr>
          <a:xfrm>
            <a:off x="1405094" y="2152290"/>
            <a:ext cx="1862452" cy="26033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5" idx="2"/>
          </p:cNvCxnSpPr>
          <p:nvPr/>
        </p:nvCxnSpPr>
        <p:spPr>
          <a:xfrm>
            <a:off x="1435588" y="3167146"/>
            <a:ext cx="1831958" cy="158848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15" idx="2"/>
          </p:cNvCxnSpPr>
          <p:nvPr/>
        </p:nvCxnSpPr>
        <p:spPr>
          <a:xfrm>
            <a:off x="1435588" y="4138883"/>
            <a:ext cx="1831958" cy="61674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endCxn id="15" idx="2"/>
          </p:cNvCxnSpPr>
          <p:nvPr/>
        </p:nvCxnSpPr>
        <p:spPr>
          <a:xfrm flipV="1">
            <a:off x="1405090" y="4755632"/>
            <a:ext cx="1862456" cy="37119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4" idx="6"/>
          </p:cNvCxnSpPr>
          <p:nvPr/>
        </p:nvCxnSpPr>
        <p:spPr>
          <a:xfrm>
            <a:off x="4147580" y="2615623"/>
            <a:ext cx="1936831"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7" idx="6"/>
            <a:endCxn id="50" idx="1"/>
          </p:cNvCxnSpPr>
          <p:nvPr/>
        </p:nvCxnSpPr>
        <p:spPr>
          <a:xfrm flipV="1">
            <a:off x="4147582" y="3709729"/>
            <a:ext cx="1936829" cy="120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5" idx="6"/>
          </p:cNvCxnSpPr>
          <p:nvPr/>
        </p:nvCxnSpPr>
        <p:spPr>
          <a:xfrm>
            <a:off x="4166131" y="4755632"/>
            <a:ext cx="1918280"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0" y="1317356"/>
            <a:ext cx="1405091" cy="4417017"/>
          </a:xfrm>
          <a:prstGeom prst="rect">
            <a:avLst/>
          </a:prstGeom>
          <a:gradFill flip="none" rotWithShape="1">
            <a:gsLst>
              <a:gs pos="0">
                <a:schemeClr val="accent1">
                  <a:lumMod val="5000"/>
                  <a:lumOff val="95000"/>
                </a:schemeClr>
              </a:gs>
              <a:gs pos="60000">
                <a:schemeClr val="accent1">
                  <a:lumMod val="45000"/>
                  <a:lumOff val="55000"/>
                </a:schemeClr>
              </a:gs>
              <a:gs pos="100000">
                <a:schemeClr val="accent1">
                  <a:lumMod val="45000"/>
                  <a:lumOff val="55000"/>
                </a:schemeClr>
              </a:gs>
              <a:gs pos="100000">
                <a:schemeClr val="accent1">
                  <a:lumMod val="30000"/>
                  <a:lumOff val="7000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rot="16200000">
            <a:off x="-666895" y="3302781"/>
            <a:ext cx="283443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sp>
        <p:nvSpPr>
          <p:cNvPr id="46" name="TextBox 45"/>
          <p:cNvSpPr txBox="1"/>
          <p:nvPr/>
        </p:nvSpPr>
        <p:spPr>
          <a:xfrm>
            <a:off x="4225070" y="5758433"/>
            <a:ext cx="1992784" cy="369332"/>
          </a:xfrm>
          <a:prstGeom prst="rect">
            <a:avLst/>
          </a:prstGeom>
          <a:solidFill>
            <a:schemeClr val="accent3">
              <a:lumMod val="60000"/>
              <a:lumOff val="40000"/>
            </a:schemeClr>
          </a:solidFill>
        </p:spPr>
        <p:txBody>
          <a:bodyPr wrap="square" rtlCol="0">
            <a:spAutoFit/>
          </a:bodyPr>
          <a:lstStyle/>
          <a:p>
            <a:pPr algn="ctr"/>
            <a:r>
              <a:rPr lang="en-US" dirty="0">
                <a:latin typeface="Karla" charset="0"/>
                <a:ea typeface="Karla" charset="0"/>
                <a:cs typeface="Karla" charset="0"/>
              </a:rPr>
              <a:t>OUTPUT UNIT</a:t>
            </a:r>
          </a:p>
        </p:txBody>
      </p:sp>
      <p:sp>
        <p:nvSpPr>
          <p:cNvPr id="47" name="TextBox 46"/>
          <p:cNvSpPr txBox="1"/>
          <p:nvPr/>
        </p:nvSpPr>
        <p:spPr>
          <a:xfrm>
            <a:off x="4617213" y="2196909"/>
            <a:ext cx="1027845" cy="400110"/>
          </a:xfrm>
          <a:prstGeom prst="rect">
            <a:avLst/>
          </a:prstGeom>
          <a:noFill/>
        </p:spPr>
        <p:txBody>
          <a:bodyPr wrap="none" rtlCol="0">
            <a:spAutoFit/>
          </a:bodyPr>
          <a:lstStyle/>
          <a:p>
            <a:r>
              <a:rPr lang="en-US" sz="2000" dirty="0">
                <a:latin typeface="Karla" charset="0"/>
                <a:ea typeface="Karla" charset="0"/>
                <a:cs typeface="Karla" charset="0"/>
              </a:rPr>
              <a:t>A score</a:t>
            </a:r>
          </a:p>
        </p:txBody>
      </p:sp>
      <p:sp>
        <p:nvSpPr>
          <p:cNvPr id="48" name="TextBox 47"/>
          <p:cNvSpPr txBox="1"/>
          <p:nvPr/>
        </p:nvSpPr>
        <p:spPr>
          <a:xfrm>
            <a:off x="4618851" y="3265382"/>
            <a:ext cx="1040670" cy="400110"/>
          </a:xfrm>
          <a:prstGeom prst="rect">
            <a:avLst/>
          </a:prstGeom>
          <a:noFill/>
        </p:spPr>
        <p:txBody>
          <a:bodyPr wrap="none" rtlCol="0">
            <a:spAutoFit/>
          </a:bodyPr>
          <a:lstStyle/>
          <a:p>
            <a:r>
              <a:rPr lang="en-US" sz="2000" dirty="0">
                <a:latin typeface="Karla" charset="0"/>
                <a:ea typeface="Karla" charset="0"/>
                <a:cs typeface="Karla" charset="0"/>
              </a:rPr>
              <a:t>B score</a:t>
            </a:r>
          </a:p>
        </p:txBody>
      </p:sp>
      <p:sp>
        <p:nvSpPr>
          <p:cNvPr id="49" name="TextBox 48"/>
          <p:cNvSpPr txBox="1"/>
          <p:nvPr/>
        </p:nvSpPr>
        <p:spPr>
          <a:xfrm>
            <a:off x="4657557" y="4287093"/>
            <a:ext cx="1037463" cy="400110"/>
          </a:xfrm>
          <a:prstGeom prst="rect">
            <a:avLst/>
          </a:prstGeom>
          <a:noFill/>
        </p:spPr>
        <p:txBody>
          <a:bodyPr wrap="none" rtlCol="0">
            <a:spAutoFit/>
          </a:bodyPr>
          <a:lstStyle/>
          <a:p>
            <a:r>
              <a:rPr lang="en-US" sz="2000" dirty="0">
                <a:latin typeface="Karla" charset="0"/>
                <a:ea typeface="Karla" charset="0"/>
                <a:cs typeface="Karla" charset="0"/>
              </a:rPr>
              <a:t>C score</a:t>
            </a:r>
          </a:p>
        </p:txBody>
      </p:sp>
      <p:grpSp>
        <p:nvGrpSpPr>
          <p:cNvPr id="69" name="Group 68"/>
          <p:cNvGrpSpPr/>
          <p:nvPr/>
        </p:nvGrpSpPr>
        <p:grpSpPr>
          <a:xfrm>
            <a:off x="6084411" y="2023410"/>
            <a:ext cx="4190963" cy="3372637"/>
            <a:chOff x="6084411" y="2023410"/>
            <a:chExt cx="4190963" cy="3372637"/>
          </a:xfrm>
        </p:grpSpPr>
        <p:sp>
          <p:nvSpPr>
            <p:cNvPr id="50" name="Rectangle 49"/>
            <p:cNvSpPr/>
            <p:nvPr/>
          </p:nvSpPr>
          <p:spPr>
            <a:xfrm>
              <a:off x="6084411" y="2023410"/>
              <a:ext cx="1377435" cy="3372637"/>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Arrow Connector 61"/>
            <p:cNvCxnSpPr/>
            <p:nvPr/>
          </p:nvCxnSpPr>
          <p:spPr>
            <a:xfrm>
              <a:off x="7461846" y="2590845"/>
              <a:ext cx="628269" cy="617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7461846" y="3703554"/>
              <a:ext cx="628269" cy="617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7461846" y="4755632"/>
              <a:ext cx="628269" cy="617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8312977" y="2390790"/>
              <a:ext cx="1949573" cy="400110"/>
            </a:xfrm>
            <a:prstGeom prst="rect">
              <a:avLst/>
            </a:prstGeom>
            <a:noFill/>
          </p:spPr>
          <p:txBody>
            <a:bodyPr wrap="none" rtlCol="0">
              <a:spAutoFit/>
            </a:bodyPr>
            <a:lstStyle/>
            <a:p>
              <a:r>
                <a:rPr lang="en-US" sz="2000" dirty="0">
                  <a:latin typeface="Karla" charset="0"/>
                  <a:ea typeface="Karla" charset="0"/>
                  <a:cs typeface="Karla" charset="0"/>
                </a:rPr>
                <a:t>Probability of A</a:t>
              </a:r>
            </a:p>
          </p:txBody>
        </p:sp>
        <p:sp>
          <p:nvSpPr>
            <p:cNvPr id="67" name="TextBox 66"/>
            <p:cNvSpPr txBox="1"/>
            <p:nvPr/>
          </p:nvSpPr>
          <p:spPr>
            <a:xfrm>
              <a:off x="8312977" y="3483563"/>
              <a:ext cx="1962397" cy="400110"/>
            </a:xfrm>
            <a:prstGeom prst="rect">
              <a:avLst/>
            </a:prstGeom>
            <a:noFill/>
          </p:spPr>
          <p:txBody>
            <a:bodyPr wrap="none" rtlCol="0">
              <a:spAutoFit/>
            </a:bodyPr>
            <a:lstStyle/>
            <a:p>
              <a:r>
                <a:rPr lang="en-US" sz="2000" dirty="0">
                  <a:latin typeface="Karla" charset="0"/>
                  <a:ea typeface="Karla" charset="0"/>
                  <a:cs typeface="Karla" charset="0"/>
                </a:rPr>
                <a:t>Probability of B</a:t>
              </a:r>
            </a:p>
          </p:txBody>
        </p:sp>
        <p:sp>
          <p:nvSpPr>
            <p:cNvPr id="68" name="TextBox 67"/>
            <p:cNvSpPr txBox="1"/>
            <p:nvPr/>
          </p:nvSpPr>
          <p:spPr>
            <a:xfrm>
              <a:off x="8312977" y="4550719"/>
              <a:ext cx="1959191" cy="400110"/>
            </a:xfrm>
            <a:prstGeom prst="rect">
              <a:avLst/>
            </a:prstGeom>
            <a:noFill/>
          </p:spPr>
          <p:txBody>
            <a:bodyPr wrap="none" rtlCol="0">
              <a:spAutoFit/>
            </a:bodyPr>
            <a:lstStyle/>
            <a:p>
              <a:r>
                <a:rPr lang="en-US" sz="2000" dirty="0">
                  <a:latin typeface="Karla" charset="0"/>
                  <a:ea typeface="Karla" charset="0"/>
                  <a:cs typeface="Karla" charset="0"/>
                </a:rPr>
                <a:t>Probability of C</a:t>
              </a:r>
            </a:p>
          </p:txBody>
        </p:sp>
      </p:grpSp>
      <mc:AlternateContent xmlns:mc="http://schemas.openxmlformats.org/markup-compatibility/2006" xmlns:a14="http://schemas.microsoft.com/office/drawing/2010/main">
        <mc:Choice Requires="a14">
          <p:sp>
            <p:nvSpPr>
              <p:cNvPr id="70" name="Rectangle 69"/>
              <p:cNvSpPr/>
              <p:nvPr/>
            </p:nvSpPr>
            <p:spPr>
              <a:xfrm>
                <a:off x="4617213" y="1042404"/>
                <a:ext cx="138025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charset="0"/>
                            </a:rPr>
                            <m:t>𝜙</m:t>
                          </m:r>
                        </m:e>
                        <m:sub>
                          <m:r>
                            <a:rPr lang="en-US" sz="3200" i="1">
                              <a:solidFill>
                                <a:schemeClr val="tx1">
                                  <a:lumMod val="75000"/>
                                  <a:lumOff val="25000"/>
                                </a:schemeClr>
                              </a:solidFill>
                              <a:latin typeface="Cambria Math" charset="0"/>
                            </a:rPr>
                            <m:t>𝑘</m:t>
                          </m:r>
                        </m:sub>
                      </m:sSub>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charset="0"/>
                            </a:rPr>
                            <m:t>𝑋</m:t>
                          </m:r>
                        </m:e>
                      </m:d>
                    </m:oMath>
                  </m:oMathPara>
                </a14:m>
                <a:endParaRPr lang="en-US" sz="3200" dirty="0"/>
              </a:p>
            </p:txBody>
          </p:sp>
        </mc:Choice>
        <mc:Fallback xmlns="">
          <p:sp>
            <p:nvSpPr>
              <p:cNvPr id="70" name="Rectangle 69"/>
              <p:cNvSpPr>
                <a:spLocks noRot="1" noChangeAspect="1" noMove="1" noResize="1" noEditPoints="1" noAdjustHandles="1" noChangeArrowheads="1" noChangeShapeType="1" noTextEdit="1"/>
              </p:cNvSpPr>
              <p:nvPr/>
            </p:nvSpPr>
            <p:spPr>
              <a:xfrm>
                <a:off x="4617213" y="1042404"/>
                <a:ext cx="1380250" cy="584775"/>
              </a:xfrm>
              <a:prstGeom prst="rect">
                <a:avLst/>
              </a:prstGeom>
              <a:blipFill rotWithShape="0">
                <a:blip r:embed="rId3"/>
                <a:stretch>
                  <a:fillRect/>
                </a:stretch>
              </a:blipFill>
            </p:spPr>
            <p:txBody>
              <a:bodyPr/>
              <a:lstStyle/>
              <a:p>
                <a:r>
                  <a:rPr lang="en-US">
                    <a:noFill/>
                  </a:rPr>
                  <a:t> </a:t>
                </a:r>
              </a:p>
            </p:txBody>
          </p:sp>
        </mc:Fallback>
      </mc:AlternateContent>
      <p:sp>
        <p:nvSpPr>
          <p:cNvPr id="39" name="TextBox 38"/>
          <p:cNvSpPr txBox="1"/>
          <p:nvPr/>
        </p:nvSpPr>
        <p:spPr>
          <a:xfrm rot="16200000">
            <a:off x="6000323" y="3400215"/>
            <a:ext cx="1545616" cy="523220"/>
          </a:xfrm>
          <a:prstGeom prst="rect">
            <a:avLst/>
          </a:prstGeom>
          <a:noFill/>
        </p:spPr>
        <p:txBody>
          <a:bodyPr wrap="none" rtlCol="0">
            <a:spAutoFit/>
          </a:bodyPr>
          <a:lstStyle/>
          <a:p>
            <a:r>
              <a:rPr lang="en-US" sz="2800" dirty="0" err="1">
                <a:solidFill>
                  <a:schemeClr val="tx1">
                    <a:lumMod val="75000"/>
                    <a:lumOff val="25000"/>
                  </a:schemeClr>
                </a:solidFill>
                <a:latin typeface="Karla" charset="0"/>
                <a:ea typeface="Karla" charset="0"/>
                <a:cs typeface="Karla" charset="0"/>
              </a:rPr>
              <a:t>SoftMax</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62335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0" name="Rectangle 29"/>
          <p:cNvSpPr/>
          <p:nvPr/>
        </p:nvSpPr>
        <p:spPr>
          <a:xfrm>
            <a:off x="9996549" y="216531"/>
            <a:ext cx="184731" cy="461665"/>
          </a:xfrm>
          <a:prstGeom prst="rect">
            <a:avLst/>
          </a:prstGeom>
        </p:spPr>
        <p:txBody>
          <a:bodyPr wrap="none">
            <a:spAutoFit/>
          </a:bodyPr>
          <a:lstStyle/>
          <a:p>
            <a:endParaRPr lang="en-US" sz="2400" dirty="0"/>
          </a:p>
        </p:txBody>
      </p:sp>
      <mc:AlternateContent xmlns:mc="http://schemas.openxmlformats.org/markup-compatibility/2006" xmlns:a14="http://schemas.microsoft.com/office/drawing/2010/main">
        <mc:Choice Requires="a14">
          <p:sp>
            <p:nvSpPr>
              <p:cNvPr id="3" name="TextBox 2"/>
              <p:cNvSpPr txBox="1"/>
              <p:nvPr/>
            </p:nvSpPr>
            <p:spPr>
              <a:xfrm>
                <a:off x="7298162" y="812216"/>
                <a:ext cx="3615425" cy="11539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tx1">
                              <a:lumMod val="75000"/>
                              <a:lumOff val="25000"/>
                            </a:schemeClr>
                          </a:solidFill>
                          <a:latin typeface="Cambria Math" charset="0"/>
                        </a:rPr>
                        <m:t> </m:t>
                      </m:r>
                      <m:acc>
                        <m:accPr>
                          <m:chr m:val="̂"/>
                          <m:ctrlPr>
                            <a:rPr lang="en-US" sz="3200" b="0" i="1" smtClean="0">
                              <a:solidFill>
                                <a:schemeClr val="tx1">
                                  <a:lumMod val="75000"/>
                                  <a:lumOff val="25000"/>
                                </a:schemeClr>
                              </a:solidFill>
                              <a:latin typeface="Cambria Math" panose="02040503050406030204" pitchFamily="18" charset="0"/>
                            </a:rPr>
                          </m:ctrlPr>
                        </m:accPr>
                        <m:e>
                          <m:r>
                            <a:rPr lang="en-US" sz="3200" b="0" i="1" smtClean="0">
                              <a:solidFill>
                                <a:schemeClr val="tx1">
                                  <a:lumMod val="75000"/>
                                  <a:lumOff val="25000"/>
                                </a:schemeClr>
                              </a:solidFill>
                              <a:latin typeface="Cambria Math" charset="0"/>
                            </a:rPr>
                            <m:t>𝑌</m:t>
                          </m:r>
                        </m:e>
                      </m:acc>
                      <m:r>
                        <a:rPr lang="en-US" sz="3200" b="0" i="1" smtClean="0">
                          <a:solidFill>
                            <a:schemeClr val="tx1">
                              <a:lumMod val="75000"/>
                              <a:lumOff val="25000"/>
                            </a:schemeClr>
                          </a:solidFill>
                          <a:latin typeface="Cambria Math" charset="0"/>
                        </a:rPr>
                        <m:t>=</m:t>
                      </m:r>
                      <m:f>
                        <m:fPr>
                          <m:ctrlPr>
                            <a:rPr lang="en-US" sz="3200" b="0" i="1" smtClean="0">
                              <a:solidFill>
                                <a:schemeClr val="tx1">
                                  <a:lumMod val="75000"/>
                                  <a:lumOff val="25000"/>
                                </a:schemeClr>
                              </a:solidFill>
                              <a:latin typeface="Cambria Math" panose="02040503050406030204" pitchFamily="18" charset="0"/>
                            </a:rPr>
                          </m:ctrlPr>
                        </m:fPr>
                        <m:num>
                          <m:sSup>
                            <m:sSupPr>
                              <m:ctrlPr>
                                <a:rPr lang="en-US" sz="3200" b="0" i="1" smtClean="0">
                                  <a:solidFill>
                                    <a:schemeClr val="tx1">
                                      <a:lumMod val="75000"/>
                                      <a:lumOff val="25000"/>
                                    </a:schemeClr>
                                  </a:solidFill>
                                  <a:latin typeface="Cambria Math" panose="02040503050406030204" pitchFamily="18" charset="0"/>
                                </a:rPr>
                              </m:ctrlPr>
                            </m:sSupPr>
                            <m:e>
                              <m:r>
                                <a:rPr lang="en-US" sz="3200" b="0" i="1" smtClean="0">
                                  <a:solidFill>
                                    <a:schemeClr val="tx1">
                                      <a:lumMod val="75000"/>
                                      <a:lumOff val="25000"/>
                                    </a:schemeClr>
                                  </a:solidFill>
                                  <a:latin typeface="Cambria Math" charset="0"/>
                                </a:rPr>
                                <m:t>𝑒</m:t>
                              </m:r>
                            </m:e>
                            <m:sup>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𝜙</m:t>
                                  </m:r>
                                </m:e>
                                <m:sub>
                                  <m:r>
                                    <a:rPr lang="en-US" sz="3200" b="0" i="1" smtClean="0">
                                      <a:solidFill>
                                        <a:schemeClr val="tx1">
                                          <a:lumMod val="75000"/>
                                          <a:lumOff val="25000"/>
                                        </a:schemeClr>
                                      </a:solidFill>
                                      <a:latin typeface="Cambria Math" charset="0"/>
                                    </a:rPr>
                                    <m:t>𝑘</m:t>
                                  </m:r>
                                </m:sub>
                              </m:sSub>
                              <m:d>
                                <m:dPr>
                                  <m:ctrlPr>
                                    <a:rPr lang="en-US" sz="3200" b="0" i="1" smtClean="0">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charset="0"/>
                                    </a:rPr>
                                    <m:t>𝑋</m:t>
                                  </m:r>
                                </m:e>
                              </m:d>
                            </m:sup>
                          </m:sSup>
                        </m:num>
                        <m:den>
                          <m:nary>
                            <m:naryPr>
                              <m:chr m:val="∑"/>
                              <m:ctrlPr>
                                <a:rPr lang="is-IS" sz="3200" b="0" i="1" smtClean="0">
                                  <a:solidFill>
                                    <a:schemeClr val="tx1">
                                      <a:lumMod val="75000"/>
                                      <a:lumOff val="25000"/>
                                    </a:schemeClr>
                                  </a:solidFill>
                                  <a:latin typeface="Cambria Math" panose="02040503050406030204" pitchFamily="18" charset="0"/>
                                </a:rPr>
                              </m:ctrlPr>
                            </m:naryPr>
                            <m:sub>
                              <m:r>
                                <m:rPr>
                                  <m:brk m:alnAt="23"/>
                                </m:rPr>
                                <a:rPr lang="en-US" sz="3200" b="0" i="1" smtClean="0">
                                  <a:solidFill>
                                    <a:schemeClr val="tx1">
                                      <a:lumMod val="75000"/>
                                      <a:lumOff val="25000"/>
                                    </a:schemeClr>
                                  </a:solidFill>
                                  <a:latin typeface="Cambria Math" charset="0"/>
                                </a:rPr>
                                <m:t>𝑘</m:t>
                              </m:r>
                              <m:r>
                                <a:rPr lang="en-US" sz="3200" b="0" i="1" smtClean="0">
                                  <a:solidFill>
                                    <a:schemeClr val="tx1">
                                      <a:lumMod val="75000"/>
                                      <a:lumOff val="25000"/>
                                    </a:schemeClr>
                                  </a:solidFill>
                                  <a:latin typeface="Cambria Math" charset="0"/>
                                </a:rPr>
                                <m:t>=1</m:t>
                              </m:r>
                            </m:sub>
                            <m:sup>
                              <m:r>
                                <a:rPr lang="en-US" sz="3200" b="0" i="1" smtClean="0">
                                  <a:solidFill>
                                    <a:schemeClr val="tx1">
                                      <a:lumMod val="75000"/>
                                      <a:lumOff val="25000"/>
                                    </a:schemeClr>
                                  </a:solidFill>
                                  <a:latin typeface="Cambria Math" charset="0"/>
                                </a:rPr>
                                <m:t>𝐾</m:t>
                              </m:r>
                            </m:sup>
                            <m:e>
                              <m:sSup>
                                <m:sSupPr>
                                  <m:ctrlPr>
                                    <a:rPr lang="en-US" sz="3200" b="0" i="1" smtClean="0">
                                      <a:solidFill>
                                        <a:schemeClr val="tx1">
                                          <a:lumMod val="75000"/>
                                          <a:lumOff val="25000"/>
                                        </a:schemeClr>
                                      </a:solidFill>
                                      <a:latin typeface="Cambria Math" panose="02040503050406030204" pitchFamily="18" charset="0"/>
                                    </a:rPr>
                                  </m:ctrlPr>
                                </m:sSupPr>
                                <m:e>
                                  <m:r>
                                    <a:rPr lang="en-US" sz="3200" i="1">
                                      <a:solidFill>
                                        <a:schemeClr val="tx1">
                                          <a:lumMod val="75000"/>
                                          <a:lumOff val="25000"/>
                                        </a:schemeClr>
                                      </a:solidFill>
                                      <a:latin typeface="Cambria Math" charset="0"/>
                                    </a:rPr>
                                    <m:t>𝑒</m:t>
                                  </m:r>
                                </m:e>
                                <m:sup>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charset="0"/>
                                        </a:rPr>
                                        <m:t>𝜙</m:t>
                                      </m:r>
                                    </m:e>
                                    <m:sub>
                                      <m:r>
                                        <a:rPr lang="en-US" sz="3200" i="1">
                                          <a:solidFill>
                                            <a:schemeClr val="tx1">
                                              <a:lumMod val="75000"/>
                                              <a:lumOff val="25000"/>
                                            </a:schemeClr>
                                          </a:solidFill>
                                          <a:latin typeface="Cambria Math" charset="0"/>
                                        </a:rPr>
                                        <m:t>𝑘</m:t>
                                      </m:r>
                                    </m:sub>
                                  </m:sSub>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charset="0"/>
                                        </a:rPr>
                                        <m:t>𝑋</m:t>
                                      </m:r>
                                    </m:e>
                                  </m:d>
                                </m:sup>
                              </m:sSup>
                            </m:e>
                          </m:nary>
                        </m:den>
                      </m:f>
                    </m:oMath>
                  </m:oMathPara>
                </a14:m>
                <a:endParaRPr lang="en-US" sz="2800" dirty="0">
                  <a:solidFill>
                    <a:schemeClr val="tx1">
                      <a:lumMod val="75000"/>
                      <a:lumOff val="25000"/>
                    </a:schemeClr>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298162" y="812216"/>
                <a:ext cx="3615425" cy="1153906"/>
              </a:xfrm>
              <a:prstGeom prst="rect">
                <a:avLst/>
              </a:prstGeom>
              <a:blipFill rotWithShape="0">
                <a:blip r:embed="rId2"/>
                <a:stretch>
                  <a:fillRect/>
                </a:stretch>
              </a:blipFill>
            </p:spPr>
            <p:txBody>
              <a:bodyPr/>
              <a:lstStyle/>
              <a:p>
                <a:r>
                  <a:rPr lang="en-US">
                    <a:noFill/>
                  </a:rPr>
                  <a:t> </a:t>
                </a:r>
              </a:p>
            </p:txBody>
          </p:sp>
        </mc:Fallback>
      </mc:AlternateContent>
      <p:grpSp>
        <p:nvGrpSpPr>
          <p:cNvPr id="4" name="Group 3"/>
          <p:cNvGrpSpPr/>
          <p:nvPr/>
        </p:nvGrpSpPr>
        <p:grpSpPr>
          <a:xfrm>
            <a:off x="1405098" y="1961362"/>
            <a:ext cx="6056749" cy="3372637"/>
            <a:chOff x="6027898" y="1502914"/>
            <a:chExt cx="3458961" cy="1926086"/>
          </a:xfrm>
        </p:grpSpPr>
        <p:sp>
          <p:nvSpPr>
            <p:cNvPr id="6" name="Rectangle 5"/>
            <p:cNvSpPr/>
            <p:nvPr/>
          </p:nvSpPr>
          <p:spPr>
            <a:xfrm>
              <a:off x="6944201" y="1502914"/>
              <a:ext cx="2542658" cy="1926086"/>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080934" y="2250918"/>
              <a:ext cx="513175" cy="514692"/>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6045312" y="1638343"/>
              <a:ext cx="1035622" cy="8699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6039904" y="2191529"/>
              <a:ext cx="1041030" cy="31673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6034496" y="2508264"/>
              <a:ext cx="1046438" cy="24415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027898" y="2508264"/>
              <a:ext cx="1053037" cy="8105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039904" y="1876557"/>
              <a:ext cx="1041029" cy="31497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7080933" y="1619211"/>
              <a:ext cx="513175" cy="514692"/>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7091527" y="2841353"/>
              <a:ext cx="513175" cy="514692"/>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6033173" y="1625147"/>
              <a:ext cx="1047760" cy="25141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6034496" y="1876557"/>
              <a:ext cx="1046437" cy="875857"/>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6027898" y="1876557"/>
              <a:ext cx="1053035" cy="144224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a:endCxn id="15" idx="2"/>
          </p:cNvCxnSpPr>
          <p:nvPr/>
        </p:nvCxnSpPr>
        <p:spPr>
          <a:xfrm>
            <a:off x="1405094" y="2152290"/>
            <a:ext cx="1862452" cy="26033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5" idx="2"/>
          </p:cNvCxnSpPr>
          <p:nvPr/>
        </p:nvCxnSpPr>
        <p:spPr>
          <a:xfrm>
            <a:off x="1435588" y="3167146"/>
            <a:ext cx="1831958" cy="158848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15" idx="2"/>
          </p:cNvCxnSpPr>
          <p:nvPr/>
        </p:nvCxnSpPr>
        <p:spPr>
          <a:xfrm>
            <a:off x="1435588" y="4138883"/>
            <a:ext cx="1831958" cy="61674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endCxn id="15" idx="2"/>
          </p:cNvCxnSpPr>
          <p:nvPr/>
        </p:nvCxnSpPr>
        <p:spPr>
          <a:xfrm flipV="1">
            <a:off x="1405090" y="4755632"/>
            <a:ext cx="1862456" cy="37119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endCxn id="66" idx="1"/>
          </p:cNvCxnSpPr>
          <p:nvPr/>
        </p:nvCxnSpPr>
        <p:spPr>
          <a:xfrm>
            <a:off x="7470183" y="2650210"/>
            <a:ext cx="842794" cy="2627"/>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6" idx="3"/>
            <a:endCxn id="67" idx="1"/>
          </p:cNvCxnSpPr>
          <p:nvPr/>
        </p:nvCxnSpPr>
        <p:spPr>
          <a:xfrm>
            <a:off x="7461847" y="3647681"/>
            <a:ext cx="851130" cy="49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endCxn id="68" idx="1"/>
          </p:cNvCxnSpPr>
          <p:nvPr/>
        </p:nvCxnSpPr>
        <p:spPr>
          <a:xfrm flipV="1">
            <a:off x="7470183" y="4750774"/>
            <a:ext cx="842794" cy="485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0" y="1317356"/>
            <a:ext cx="1405091" cy="4417017"/>
          </a:xfrm>
          <a:prstGeom prst="rect">
            <a:avLst/>
          </a:prstGeom>
          <a:gradFill flip="none" rotWithShape="1">
            <a:gsLst>
              <a:gs pos="0">
                <a:schemeClr val="accent1">
                  <a:lumMod val="5000"/>
                  <a:lumOff val="95000"/>
                </a:schemeClr>
              </a:gs>
              <a:gs pos="60000">
                <a:schemeClr val="accent1">
                  <a:lumMod val="45000"/>
                  <a:lumOff val="55000"/>
                </a:schemeClr>
              </a:gs>
              <a:gs pos="100000">
                <a:schemeClr val="accent1">
                  <a:lumMod val="45000"/>
                  <a:lumOff val="55000"/>
                </a:schemeClr>
              </a:gs>
              <a:gs pos="100000">
                <a:schemeClr val="accent1">
                  <a:lumMod val="30000"/>
                  <a:lumOff val="7000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rot="16200000">
            <a:off x="-666895" y="3302781"/>
            <a:ext cx="283443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sp>
        <p:nvSpPr>
          <p:cNvPr id="46" name="TextBox 45"/>
          <p:cNvSpPr txBox="1"/>
          <p:nvPr/>
        </p:nvSpPr>
        <p:spPr>
          <a:xfrm>
            <a:off x="4617213" y="5734373"/>
            <a:ext cx="1992784" cy="369332"/>
          </a:xfrm>
          <a:prstGeom prst="rect">
            <a:avLst/>
          </a:prstGeom>
          <a:solidFill>
            <a:schemeClr val="accent3">
              <a:lumMod val="60000"/>
              <a:lumOff val="40000"/>
            </a:schemeClr>
          </a:solidFill>
        </p:spPr>
        <p:txBody>
          <a:bodyPr wrap="square" rtlCol="0">
            <a:spAutoFit/>
          </a:bodyPr>
          <a:lstStyle/>
          <a:p>
            <a:pPr algn="ctr"/>
            <a:r>
              <a:rPr lang="en-US" dirty="0">
                <a:latin typeface="Karla" charset="0"/>
                <a:ea typeface="Karla" charset="0"/>
                <a:cs typeface="Karla" charset="0"/>
              </a:rPr>
              <a:t>OUTPUT UNIT</a:t>
            </a:r>
          </a:p>
        </p:txBody>
      </p:sp>
      <p:grpSp>
        <p:nvGrpSpPr>
          <p:cNvPr id="69" name="Group 68"/>
          <p:cNvGrpSpPr/>
          <p:nvPr/>
        </p:nvGrpSpPr>
        <p:grpSpPr>
          <a:xfrm>
            <a:off x="8312977" y="2452782"/>
            <a:ext cx="1962397" cy="2498047"/>
            <a:chOff x="8312977" y="2452782"/>
            <a:chExt cx="1962397" cy="2498047"/>
          </a:xfrm>
        </p:grpSpPr>
        <p:sp>
          <p:nvSpPr>
            <p:cNvPr id="66" name="TextBox 65"/>
            <p:cNvSpPr txBox="1"/>
            <p:nvPr/>
          </p:nvSpPr>
          <p:spPr>
            <a:xfrm>
              <a:off x="8312977" y="2452782"/>
              <a:ext cx="1949573" cy="400110"/>
            </a:xfrm>
            <a:prstGeom prst="rect">
              <a:avLst/>
            </a:prstGeom>
            <a:noFill/>
          </p:spPr>
          <p:txBody>
            <a:bodyPr wrap="none" rtlCol="0">
              <a:spAutoFit/>
            </a:bodyPr>
            <a:lstStyle/>
            <a:p>
              <a:r>
                <a:rPr lang="en-US" sz="2000" dirty="0">
                  <a:latin typeface="Karla" charset="0"/>
                  <a:ea typeface="Karla" charset="0"/>
                  <a:cs typeface="Karla" charset="0"/>
                </a:rPr>
                <a:t>Probability of A</a:t>
              </a:r>
            </a:p>
          </p:txBody>
        </p:sp>
        <p:sp>
          <p:nvSpPr>
            <p:cNvPr id="67" name="TextBox 66"/>
            <p:cNvSpPr txBox="1"/>
            <p:nvPr/>
          </p:nvSpPr>
          <p:spPr>
            <a:xfrm>
              <a:off x="8312977" y="3452567"/>
              <a:ext cx="1962397" cy="400110"/>
            </a:xfrm>
            <a:prstGeom prst="rect">
              <a:avLst/>
            </a:prstGeom>
            <a:noFill/>
          </p:spPr>
          <p:txBody>
            <a:bodyPr wrap="none" rtlCol="0">
              <a:spAutoFit/>
            </a:bodyPr>
            <a:lstStyle/>
            <a:p>
              <a:r>
                <a:rPr lang="en-US" sz="2000" dirty="0">
                  <a:latin typeface="Karla" charset="0"/>
                  <a:ea typeface="Karla" charset="0"/>
                  <a:cs typeface="Karla" charset="0"/>
                </a:rPr>
                <a:t>Probability of B</a:t>
              </a:r>
            </a:p>
          </p:txBody>
        </p:sp>
        <p:sp>
          <p:nvSpPr>
            <p:cNvPr id="68" name="TextBox 67"/>
            <p:cNvSpPr txBox="1"/>
            <p:nvPr/>
          </p:nvSpPr>
          <p:spPr>
            <a:xfrm>
              <a:off x="8312977" y="4550719"/>
              <a:ext cx="1959191" cy="400110"/>
            </a:xfrm>
            <a:prstGeom prst="rect">
              <a:avLst/>
            </a:prstGeom>
            <a:noFill/>
          </p:spPr>
          <p:txBody>
            <a:bodyPr wrap="none" rtlCol="0">
              <a:spAutoFit/>
            </a:bodyPr>
            <a:lstStyle/>
            <a:p>
              <a:r>
                <a:rPr lang="en-US" sz="2000" dirty="0">
                  <a:latin typeface="Karla" charset="0"/>
                  <a:ea typeface="Karla" charset="0"/>
                  <a:cs typeface="Karla" charset="0"/>
                </a:rPr>
                <a:t>Probability of C</a:t>
              </a:r>
            </a:p>
          </p:txBody>
        </p:sp>
      </p:grpSp>
      <mc:AlternateContent xmlns:mc="http://schemas.openxmlformats.org/markup-compatibility/2006" xmlns:a14="http://schemas.microsoft.com/office/drawing/2010/main">
        <mc:Choice Requires="a14">
          <p:sp>
            <p:nvSpPr>
              <p:cNvPr id="70" name="Rectangle 69"/>
              <p:cNvSpPr/>
              <p:nvPr/>
            </p:nvSpPr>
            <p:spPr>
              <a:xfrm>
                <a:off x="4617213" y="1042404"/>
                <a:ext cx="138025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charset="0"/>
                            </a:rPr>
                            <m:t>𝜙</m:t>
                          </m:r>
                        </m:e>
                        <m:sub>
                          <m:r>
                            <a:rPr lang="en-US" sz="3200" i="1">
                              <a:solidFill>
                                <a:schemeClr val="tx1">
                                  <a:lumMod val="75000"/>
                                  <a:lumOff val="25000"/>
                                </a:schemeClr>
                              </a:solidFill>
                              <a:latin typeface="Cambria Math" charset="0"/>
                            </a:rPr>
                            <m:t>𝑘</m:t>
                          </m:r>
                        </m:sub>
                      </m:sSub>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charset="0"/>
                            </a:rPr>
                            <m:t>𝑋</m:t>
                          </m:r>
                        </m:e>
                      </m:d>
                    </m:oMath>
                  </m:oMathPara>
                </a14:m>
                <a:endParaRPr lang="en-US" sz="3200" dirty="0"/>
              </a:p>
            </p:txBody>
          </p:sp>
        </mc:Choice>
        <mc:Fallback xmlns="">
          <p:sp>
            <p:nvSpPr>
              <p:cNvPr id="70" name="Rectangle 69"/>
              <p:cNvSpPr>
                <a:spLocks noRot="1" noChangeAspect="1" noMove="1" noResize="1" noEditPoints="1" noAdjustHandles="1" noChangeArrowheads="1" noChangeShapeType="1" noTextEdit="1"/>
              </p:cNvSpPr>
              <p:nvPr/>
            </p:nvSpPr>
            <p:spPr>
              <a:xfrm>
                <a:off x="4617213" y="1042404"/>
                <a:ext cx="1380250" cy="584775"/>
              </a:xfrm>
              <a:prstGeom prst="rect">
                <a:avLst/>
              </a:prstGeom>
              <a:blipFill rotWithShape="0">
                <a:blip r:embed="rId3"/>
                <a:stretch>
                  <a:fillRect/>
                </a:stretch>
              </a:blipFill>
            </p:spPr>
            <p:txBody>
              <a:bodyPr/>
              <a:lstStyle/>
              <a:p>
                <a:r>
                  <a:rPr lang="en-US">
                    <a:noFill/>
                  </a:rPr>
                  <a:t> </a:t>
                </a:r>
              </a:p>
            </p:txBody>
          </p:sp>
        </mc:Fallback>
      </mc:AlternateContent>
      <p:sp>
        <p:nvSpPr>
          <p:cNvPr id="51" name="TextBox 50"/>
          <p:cNvSpPr txBox="1"/>
          <p:nvPr/>
        </p:nvSpPr>
        <p:spPr>
          <a:xfrm rot="16200000">
            <a:off x="5241346" y="3273520"/>
            <a:ext cx="1581741" cy="523220"/>
          </a:xfrm>
          <a:prstGeom prst="rect">
            <a:avLst/>
          </a:prstGeom>
          <a:noFill/>
        </p:spPr>
        <p:txBody>
          <a:bodyPr wrap="square" rtlCol="0">
            <a:spAutoFit/>
          </a:bodyPr>
          <a:lstStyle/>
          <a:p>
            <a:r>
              <a:rPr lang="en-US" sz="2800" dirty="0" err="1">
                <a:solidFill>
                  <a:schemeClr val="tx1">
                    <a:lumMod val="75000"/>
                    <a:lumOff val="25000"/>
                  </a:schemeClr>
                </a:solidFill>
                <a:latin typeface="Karla" charset="0"/>
                <a:ea typeface="Karla" charset="0"/>
                <a:cs typeface="Karla" charset="0"/>
              </a:rPr>
              <a:t>SoftMax</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80443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 grpId="0"/>
      <p:bldP spid="4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nvGraphicFramePr>
        <p:xfrm>
          <a:off x="1746035" y="2316480"/>
          <a:ext cx="8743438" cy="1854200"/>
        </p:xfrm>
        <a:graphic>
          <a:graphicData uri="http://schemas.openxmlformats.org/drawingml/2006/table">
            <a:tbl>
              <a:tblPr firstRow="1" bandRow="1">
                <a:tableStyleId>{073A0DAA-6AF3-43AB-8588-CEC1D06C72B9}</a:tableStyleId>
              </a:tblPr>
              <a:tblGrid>
                <a:gridCol w="2169083">
                  <a:extLst>
                    <a:ext uri="{9D8B030D-6E8A-4147-A177-3AD203B41FA5}">
                      <a16:colId xmlns:a16="http://schemas.microsoft.com/office/drawing/2014/main" val="20000"/>
                    </a:ext>
                  </a:extLst>
                </a:gridCol>
                <a:gridCol w="2236189">
                  <a:extLst>
                    <a:ext uri="{9D8B030D-6E8A-4147-A177-3AD203B41FA5}">
                      <a16:colId xmlns:a16="http://schemas.microsoft.com/office/drawing/2014/main" val="20001"/>
                    </a:ext>
                  </a:extLst>
                </a:gridCol>
                <a:gridCol w="2169083">
                  <a:extLst>
                    <a:ext uri="{9D8B030D-6E8A-4147-A177-3AD203B41FA5}">
                      <a16:colId xmlns:a16="http://schemas.microsoft.com/office/drawing/2014/main" val="20002"/>
                    </a:ext>
                  </a:extLst>
                </a:gridCol>
                <a:gridCol w="2169083">
                  <a:extLst>
                    <a:ext uri="{9D8B030D-6E8A-4147-A177-3AD203B41FA5}">
                      <a16:colId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Cost</a:t>
                      </a:r>
                      <a:r>
                        <a:rPr lang="en-US" baseline="0" dirty="0"/>
                        <a:t> Function</a:t>
                      </a:r>
                      <a:endParaRPr lang="en-US" dirty="0"/>
                    </a:p>
                  </a:txBody>
                  <a:tcPr/>
                </a:tc>
                <a:extLst>
                  <a:ext uri="{0D108BD9-81ED-4DB2-BD59-A6C34878D82A}">
                    <a16:rowId xmlns:a16="http://schemas.microsoft.com/office/drawing/2014/main" val="10000"/>
                  </a:ext>
                </a:extLst>
              </a:tr>
              <a:tr h="370840">
                <a:tc>
                  <a:txBody>
                    <a:bodyPr/>
                    <a:lstStyle/>
                    <a:p>
                      <a:r>
                        <a:rPr lang="en-US" dirty="0"/>
                        <a:t>Binary</a:t>
                      </a:r>
                    </a:p>
                  </a:txBody>
                  <a:tcPr/>
                </a:tc>
                <a:tc>
                  <a:txBody>
                    <a:bodyPr/>
                    <a:lstStyle/>
                    <a:p>
                      <a:r>
                        <a:rPr lang="en-US" dirty="0"/>
                        <a:t>Bernoulli</a:t>
                      </a:r>
                    </a:p>
                  </a:txBody>
                  <a:tcPr/>
                </a:tc>
                <a:tc>
                  <a:txBody>
                    <a:bodyPr/>
                    <a:lstStyle/>
                    <a:p>
                      <a:r>
                        <a:rPr lang="en-US" dirty="0"/>
                        <a:t>Sigmoid</a:t>
                      </a:r>
                    </a:p>
                  </a:txBody>
                  <a:tcPr/>
                </a:tc>
                <a:tc>
                  <a:txBody>
                    <a:bodyPr/>
                    <a:lstStyle/>
                    <a:p>
                      <a:r>
                        <a:rPr lang="en-US" dirty="0"/>
                        <a:t>Binary</a:t>
                      </a:r>
                      <a:r>
                        <a:rPr lang="en-US" baseline="0" dirty="0"/>
                        <a:t> Cross Entropy</a:t>
                      </a:r>
                      <a:endParaRPr lang="en-US" dirty="0"/>
                    </a:p>
                  </a:txBody>
                  <a:tcPr/>
                </a:tc>
                <a:extLst>
                  <a:ext uri="{0D108BD9-81ED-4DB2-BD59-A6C34878D82A}">
                    <a16:rowId xmlns:a16="http://schemas.microsoft.com/office/drawing/2014/main" val="10001"/>
                  </a:ext>
                </a:extLst>
              </a:tr>
              <a:tr h="370840">
                <a:tc>
                  <a:txBody>
                    <a:bodyPr/>
                    <a:lstStyle/>
                    <a:p>
                      <a:r>
                        <a:rPr lang="en-US" dirty="0"/>
                        <a:t>Discrete</a:t>
                      </a:r>
                    </a:p>
                  </a:txBody>
                  <a:tcPr/>
                </a:tc>
                <a:tc>
                  <a:txBody>
                    <a:bodyPr/>
                    <a:lstStyle/>
                    <a:p>
                      <a:r>
                        <a:rPr lang="en-US" dirty="0" err="1"/>
                        <a:t>Multinoulli</a:t>
                      </a:r>
                      <a:endParaRPr lang="en-US" dirty="0"/>
                    </a:p>
                  </a:txBody>
                  <a:tcPr/>
                </a:tc>
                <a:tc>
                  <a:txBody>
                    <a:bodyPr/>
                    <a:lstStyle/>
                    <a:p>
                      <a:r>
                        <a:rPr lang="en-US" dirty="0" err="1"/>
                        <a:t>Softmax</a:t>
                      </a:r>
                      <a:endParaRPr lang="en-US" dirty="0"/>
                    </a:p>
                  </a:txBody>
                  <a:tcPr/>
                </a:tc>
                <a:tc>
                  <a:txBody>
                    <a:bodyPr/>
                    <a:lstStyle/>
                    <a:p>
                      <a:r>
                        <a:rPr lang="en-US" dirty="0"/>
                        <a:t>Cross Entropy</a:t>
                      </a:r>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943653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extLst/>
          </p:nvPr>
        </p:nvGraphicFramePr>
        <p:xfrm>
          <a:off x="1746035" y="2316480"/>
          <a:ext cx="8743438" cy="1854200"/>
        </p:xfrm>
        <a:graphic>
          <a:graphicData uri="http://schemas.openxmlformats.org/drawingml/2006/table">
            <a:tbl>
              <a:tblPr firstRow="1" bandRow="1">
                <a:tableStyleId>{073A0DAA-6AF3-43AB-8588-CEC1D06C72B9}</a:tableStyleId>
              </a:tblPr>
              <a:tblGrid>
                <a:gridCol w="2169083">
                  <a:extLst>
                    <a:ext uri="{9D8B030D-6E8A-4147-A177-3AD203B41FA5}">
                      <a16:colId xmlns:a16="http://schemas.microsoft.com/office/drawing/2014/main" val="20000"/>
                    </a:ext>
                  </a:extLst>
                </a:gridCol>
                <a:gridCol w="2236189">
                  <a:extLst>
                    <a:ext uri="{9D8B030D-6E8A-4147-A177-3AD203B41FA5}">
                      <a16:colId xmlns:a16="http://schemas.microsoft.com/office/drawing/2014/main" val="20001"/>
                    </a:ext>
                  </a:extLst>
                </a:gridCol>
                <a:gridCol w="2169083">
                  <a:extLst>
                    <a:ext uri="{9D8B030D-6E8A-4147-A177-3AD203B41FA5}">
                      <a16:colId xmlns:a16="http://schemas.microsoft.com/office/drawing/2014/main" val="20002"/>
                    </a:ext>
                  </a:extLst>
                </a:gridCol>
                <a:gridCol w="2169083">
                  <a:extLst>
                    <a:ext uri="{9D8B030D-6E8A-4147-A177-3AD203B41FA5}">
                      <a16:colId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Cost</a:t>
                      </a:r>
                      <a:r>
                        <a:rPr lang="en-US" baseline="0" dirty="0"/>
                        <a:t> Function</a:t>
                      </a:r>
                      <a:endParaRPr lang="en-US" dirty="0"/>
                    </a:p>
                  </a:txBody>
                  <a:tcPr/>
                </a:tc>
                <a:extLst>
                  <a:ext uri="{0D108BD9-81ED-4DB2-BD59-A6C34878D82A}">
                    <a16:rowId xmlns:a16="http://schemas.microsoft.com/office/drawing/2014/main" val="10000"/>
                  </a:ext>
                </a:extLst>
              </a:tr>
              <a:tr h="370840">
                <a:tc>
                  <a:txBody>
                    <a:bodyPr/>
                    <a:lstStyle/>
                    <a:p>
                      <a:r>
                        <a:rPr lang="en-US" dirty="0"/>
                        <a:t>Binary</a:t>
                      </a:r>
                    </a:p>
                  </a:txBody>
                  <a:tcPr/>
                </a:tc>
                <a:tc>
                  <a:txBody>
                    <a:bodyPr/>
                    <a:lstStyle/>
                    <a:p>
                      <a:r>
                        <a:rPr lang="en-US" dirty="0"/>
                        <a:t>Bernoulli</a:t>
                      </a:r>
                    </a:p>
                  </a:txBody>
                  <a:tcPr/>
                </a:tc>
                <a:tc>
                  <a:txBody>
                    <a:bodyPr/>
                    <a:lstStyle/>
                    <a:p>
                      <a:r>
                        <a:rPr lang="en-US" dirty="0"/>
                        <a:t>Sigmoid</a:t>
                      </a:r>
                    </a:p>
                  </a:txBody>
                  <a:tcPr/>
                </a:tc>
                <a:tc>
                  <a:txBody>
                    <a:bodyPr/>
                    <a:lstStyle/>
                    <a:p>
                      <a:r>
                        <a:rPr lang="en-US" dirty="0"/>
                        <a:t>Binary</a:t>
                      </a:r>
                      <a:r>
                        <a:rPr lang="en-US" baseline="0" dirty="0"/>
                        <a:t> Cross Entropy</a:t>
                      </a:r>
                      <a:endParaRPr lang="en-US" dirty="0"/>
                    </a:p>
                  </a:txBody>
                  <a:tcPr/>
                </a:tc>
                <a:extLst>
                  <a:ext uri="{0D108BD9-81ED-4DB2-BD59-A6C34878D82A}">
                    <a16:rowId xmlns:a16="http://schemas.microsoft.com/office/drawing/2014/main" val="10001"/>
                  </a:ext>
                </a:extLst>
              </a:tr>
              <a:tr h="370840">
                <a:tc>
                  <a:txBody>
                    <a:bodyPr/>
                    <a:lstStyle/>
                    <a:p>
                      <a:r>
                        <a:rPr lang="en-US" dirty="0"/>
                        <a:t>Discrete</a:t>
                      </a:r>
                    </a:p>
                  </a:txBody>
                  <a:tcPr/>
                </a:tc>
                <a:tc>
                  <a:txBody>
                    <a:bodyPr/>
                    <a:lstStyle/>
                    <a:p>
                      <a:r>
                        <a:rPr lang="en-US" dirty="0" err="1"/>
                        <a:t>Multinoulli</a:t>
                      </a:r>
                      <a:endParaRPr lang="en-US" dirty="0"/>
                    </a:p>
                  </a:txBody>
                  <a:tcPr/>
                </a:tc>
                <a:tc>
                  <a:txBody>
                    <a:bodyPr/>
                    <a:lstStyle/>
                    <a:p>
                      <a:r>
                        <a:rPr lang="en-US" dirty="0" err="1"/>
                        <a:t>Softmax</a:t>
                      </a:r>
                      <a:endParaRPr lang="en-US" dirty="0"/>
                    </a:p>
                  </a:txBody>
                  <a:tcPr/>
                </a:tc>
                <a:tc>
                  <a:txBody>
                    <a:bodyPr/>
                    <a:lstStyle/>
                    <a:p>
                      <a:r>
                        <a:rPr lang="en-US" dirty="0"/>
                        <a:t>Cross Entropy</a:t>
                      </a:r>
                    </a:p>
                  </a:txBody>
                  <a:tcPr/>
                </a:tc>
                <a:extLst>
                  <a:ext uri="{0D108BD9-81ED-4DB2-BD59-A6C34878D82A}">
                    <a16:rowId xmlns:a16="http://schemas.microsoft.com/office/drawing/2014/main" val="10002"/>
                  </a:ext>
                </a:extLst>
              </a:tr>
              <a:tr h="370840">
                <a:tc>
                  <a:txBody>
                    <a:bodyPr/>
                    <a:lstStyle/>
                    <a:p>
                      <a:r>
                        <a:rPr lang="en-US" dirty="0"/>
                        <a:t>Continuous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466783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extLst/>
          </p:nvPr>
        </p:nvGraphicFramePr>
        <p:xfrm>
          <a:off x="1746035" y="2316480"/>
          <a:ext cx="8743438" cy="1854200"/>
        </p:xfrm>
        <a:graphic>
          <a:graphicData uri="http://schemas.openxmlformats.org/drawingml/2006/table">
            <a:tbl>
              <a:tblPr firstRow="1" bandRow="1">
                <a:tableStyleId>{073A0DAA-6AF3-43AB-8588-CEC1D06C72B9}</a:tableStyleId>
              </a:tblPr>
              <a:tblGrid>
                <a:gridCol w="2169083">
                  <a:extLst>
                    <a:ext uri="{9D8B030D-6E8A-4147-A177-3AD203B41FA5}">
                      <a16:colId xmlns:a16="http://schemas.microsoft.com/office/drawing/2014/main" val="20000"/>
                    </a:ext>
                  </a:extLst>
                </a:gridCol>
                <a:gridCol w="2236189">
                  <a:extLst>
                    <a:ext uri="{9D8B030D-6E8A-4147-A177-3AD203B41FA5}">
                      <a16:colId xmlns:a16="http://schemas.microsoft.com/office/drawing/2014/main" val="20001"/>
                    </a:ext>
                  </a:extLst>
                </a:gridCol>
                <a:gridCol w="2169083">
                  <a:extLst>
                    <a:ext uri="{9D8B030D-6E8A-4147-A177-3AD203B41FA5}">
                      <a16:colId xmlns:a16="http://schemas.microsoft.com/office/drawing/2014/main" val="20002"/>
                    </a:ext>
                  </a:extLst>
                </a:gridCol>
                <a:gridCol w="2169083">
                  <a:extLst>
                    <a:ext uri="{9D8B030D-6E8A-4147-A177-3AD203B41FA5}">
                      <a16:colId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Cost</a:t>
                      </a:r>
                      <a:r>
                        <a:rPr lang="en-US" baseline="0" dirty="0"/>
                        <a:t> Function</a:t>
                      </a:r>
                      <a:endParaRPr lang="en-US" dirty="0"/>
                    </a:p>
                  </a:txBody>
                  <a:tcPr/>
                </a:tc>
                <a:extLst>
                  <a:ext uri="{0D108BD9-81ED-4DB2-BD59-A6C34878D82A}">
                    <a16:rowId xmlns:a16="http://schemas.microsoft.com/office/drawing/2014/main" val="10000"/>
                  </a:ext>
                </a:extLst>
              </a:tr>
              <a:tr h="370840">
                <a:tc>
                  <a:txBody>
                    <a:bodyPr/>
                    <a:lstStyle/>
                    <a:p>
                      <a:r>
                        <a:rPr lang="en-US" dirty="0"/>
                        <a:t>Binary</a:t>
                      </a:r>
                    </a:p>
                  </a:txBody>
                  <a:tcPr/>
                </a:tc>
                <a:tc>
                  <a:txBody>
                    <a:bodyPr/>
                    <a:lstStyle/>
                    <a:p>
                      <a:r>
                        <a:rPr lang="en-US" dirty="0"/>
                        <a:t>Bernoulli</a:t>
                      </a:r>
                    </a:p>
                  </a:txBody>
                  <a:tcPr/>
                </a:tc>
                <a:tc>
                  <a:txBody>
                    <a:bodyPr/>
                    <a:lstStyle/>
                    <a:p>
                      <a:r>
                        <a:rPr lang="en-US" dirty="0"/>
                        <a:t>Sigmoid</a:t>
                      </a:r>
                    </a:p>
                  </a:txBody>
                  <a:tcPr/>
                </a:tc>
                <a:tc>
                  <a:txBody>
                    <a:bodyPr/>
                    <a:lstStyle/>
                    <a:p>
                      <a:r>
                        <a:rPr lang="en-US" dirty="0"/>
                        <a:t>Binary</a:t>
                      </a:r>
                      <a:r>
                        <a:rPr lang="en-US" baseline="0" dirty="0"/>
                        <a:t> Cross Entropy</a:t>
                      </a:r>
                      <a:endParaRPr lang="en-US" dirty="0"/>
                    </a:p>
                  </a:txBody>
                  <a:tcPr/>
                </a:tc>
                <a:extLst>
                  <a:ext uri="{0D108BD9-81ED-4DB2-BD59-A6C34878D82A}">
                    <a16:rowId xmlns:a16="http://schemas.microsoft.com/office/drawing/2014/main" val="10001"/>
                  </a:ext>
                </a:extLst>
              </a:tr>
              <a:tr h="370840">
                <a:tc>
                  <a:txBody>
                    <a:bodyPr/>
                    <a:lstStyle/>
                    <a:p>
                      <a:r>
                        <a:rPr lang="en-US" dirty="0"/>
                        <a:t>Discrete</a:t>
                      </a:r>
                    </a:p>
                  </a:txBody>
                  <a:tcPr/>
                </a:tc>
                <a:tc>
                  <a:txBody>
                    <a:bodyPr/>
                    <a:lstStyle/>
                    <a:p>
                      <a:r>
                        <a:rPr lang="en-US" dirty="0" err="1"/>
                        <a:t>Multinoulli</a:t>
                      </a:r>
                      <a:endParaRPr lang="en-US" dirty="0"/>
                    </a:p>
                  </a:txBody>
                  <a:tcPr/>
                </a:tc>
                <a:tc>
                  <a:txBody>
                    <a:bodyPr/>
                    <a:lstStyle/>
                    <a:p>
                      <a:r>
                        <a:rPr lang="en-US" dirty="0" err="1"/>
                        <a:t>Softmax</a:t>
                      </a:r>
                      <a:endParaRPr lang="en-US" dirty="0"/>
                    </a:p>
                  </a:txBody>
                  <a:tcPr/>
                </a:tc>
                <a:tc>
                  <a:txBody>
                    <a:bodyPr/>
                    <a:lstStyle/>
                    <a:p>
                      <a:r>
                        <a:rPr lang="en-US" dirty="0"/>
                        <a:t>Cross Entropy</a:t>
                      </a:r>
                    </a:p>
                  </a:txBody>
                  <a:tcPr/>
                </a:tc>
                <a:extLst>
                  <a:ext uri="{0D108BD9-81ED-4DB2-BD59-A6C34878D82A}">
                    <a16:rowId xmlns:a16="http://schemas.microsoft.com/office/drawing/2014/main" val="10002"/>
                  </a:ext>
                </a:extLst>
              </a:tr>
              <a:tr h="370840">
                <a:tc>
                  <a:txBody>
                    <a:bodyPr/>
                    <a:lstStyle/>
                    <a:p>
                      <a:r>
                        <a:rPr lang="en-US" dirty="0"/>
                        <a:t>Continuous</a:t>
                      </a:r>
                    </a:p>
                  </a:txBody>
                  <a:tcPr/>
                </a:tc>
                <a:tc>
                  <a:txBody>
                    <a:bodyPr/>
                    <a:lstStyle/>
                    <a:p>
                      <a:r>
                        <a:rPr lang="en-US" dirty="0"/>
                        <a:t>Gaussian</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341812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extLst/>
          </p:nvPr>
        </p:nvGraphicFramePr>
        <p:xfrm>
          <a:off x="1746035" y="2316480"/>
          <a:ext cx="8743438" cy="1854200"/>
        </p:xfrm>
        <a:graphic>
          <a:graphicData uri="http://schemas.openxmlformats.org/drawingml/2006/table">
            <a:tbl>
              <a:tblPr firstRow="1" bandRow="1">
                <a:tableStyleId>{073A0DAA-6AF3-43AB-8588-CEC1D06C72B9}</a:tableStyleId>
              </a:tblPr>
              <a:tblGrid>
                <a:gridCol w="2169083">
                  <a:extLst>
                    <a:ext uri="{9D8B030D-6E8A-4147-A177-3AD203B41FA5}">
                      <a16:colId xmlns:a16="http://schemas.microsoft.com/office/drawing/2014/main" val="20000"/>
                    </a:ext>
                  </a:extLst>
                </a:gridCol>
                <a:gridCol w="2236189">
                  <a:extLst>
                    <a:ext uri="{9D8B030D-6E8A-4147-A177-3AD203B41FA5}">
                      <a16:colId xmlns:a16="http://schemas.microsoft.com/office/drawing/2014/main" val="20001"/>
                    </a:ext>
                  </a:extLst>
                </a:gridCol>
                <a:gridCol w="2169083">
                  <a:extLst>
                    <a:ext uri="{9D8B030D-6E8A-4147-A177-3AD203B41FA5}">
                      <a16:colId xmlns:a16="http://schemas.microsoft.com/office/drawing/2014/main" val="20002"/>
                    </a:ext>
                  </a:extLst>
                </a:gridCol>
                <a:gridCol w="2169083">
                  <a:extLst>
                    <a:ext uri="{9D8B030D-6E8A-4147-A177-3AD203B41FA5}">
                      <a16:colId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Cost</a:t>
                      </a:r>
                      <a:r>
                        <a:rPr lang="en-US" baseline="0" dirty="0"/>
                        <a:t> Function</a:t>
                      </a:r>
                      <a:endParaRPr lang="en-US" dirty="0"/>
                    </a:p>
                  </a:txBody>
                  <a:tcPr/>
                </a:tc>
                <a:extLst>
                  <a:ext uri="{0D108BD9-81ED-4DB2-BD59-A6C34878D82A}">
                    <a16:rowId xmlns:a16="http://schemas.microsoft.com/office/drawing/2014/main" val="10000"/>
                  </a:ext>
                </a:extLst>
              </a:tr>
              <a:tr h="370840">
                <a:tc>
                  <a:txBody>
                    <a:bodyPr/>
                    <a:lstStyle/>
                    <a:p>
                      <a:r>
                        <a:rPr lang="en-US" dirty="0"/>
                        <a:t>Binary</a:t>
                      </a:r>
                    </a:p>
                  </a:txBody>
                  <a:tcPr/>
                </a:tc>
                <a:tc>
                  <a:txBody>
                    <a:bodyPr/>
                    <a:lstStyle/>
                    <a:p>
                      <a:r>
                        <a:rPr lang="en-US" dirty="0"/>
                        <a:t>Bernoulli</a:t>
                      </a:r>
                    </a:p>
                  </a:txBody>
                  <a:tcPr/>
                </a:tc>
                <a:tc>
                  <a:txBody>
                    <a:bodyPr/>
                    <a:lstStyle/>
                    <a:p>
                      <a:r>
                        <a:rPr lang="en-US" dirty="0"/>
                        <a:t>Sigmoid</a:t>
                      </a:r>
                    </a:p>
                  </a:txBody>
                  <a:tcPr/>
                </a:tc>
                <a:tc>
                  <a:txBody>
                    <a:bodyPr/>
                    <a:lstStyle/>
                    <a:p>
                      <a:r>
                        <a:rPr lang="en-US" dirty="0"/>
                        <a:t>Binary</a:t>
                      </a:r>
                      <a:r>
                        <a:rPr lang="en-US" baseline="0" dirty="0"/>
                        <a:t> Cross Entropy</a:t>
                      </a:r>
                      <a:endParaRPr lang="en-US" dirty="0"/>
                    </a:p>
                  </a:txBody>
                  <a:tcPr/>
                </a:tc>
                <a:extLst>
                  <a:ext uri="{0D108BD9-81ED-4DB2-BD59-A6C34878D82A}">
                    <a16:rowId xmlns:a16="http://schemas.microsoft.com/office/drawing/2014/main" val="10001"/>
                  </a:ext>
                </a:extLst>
              </a:tr>
              <a:tr h="370840">
                <a:tc>
                  <a:txBody>
                    <a:bodyPr/>
                    <a:lstStyle/>
                    <a:p>
                      <a:r>
                        <a:rPr lang="en-US" dirty="0"/>
                        <a:t>Discrete</a:t>
                      </a:r>
                    </a:p>
                  </a:txBody>
                  <a:tcPr/>
                </a:tc>
                <a:tc>
                  <a:txBody>
                    <a:bodyPr/>
                    <a:lstStyle/>
                    <a:p>
                      <a:r>
                        <a:rPr lang="en-US" dirty="0" err="1"/>
                        <a:t>Multinoulli</a:t>
                      </a:r>
                      <a:endParaRPr lang="en-US" dirty="0"/>
                    </a:p>
                  </a:txBody>
                  <a:tcPr/>
                </a:tc>
                <a:tc>
                  <a:txBody>
                    <a:bodyPr/>
                    <a:lstStyle/>
                    <a:p>
                      <a:r>
                        <a:rPr lang="en-US" dirty="0" err="1"/>
                        <a:t>Softmax</a:t>
                      </a:r>
                      <a:endParaRPr lang="en-US" dirty="0"/>
                    </a:p>
                  </a:txBody>
                  <a:tcPr/>
                </a:tc>
                <a:tc>
                  <a:txBody>
                    <a:bodyPr/>
                    <a:lstStyle/>
                    <a:p>
                      <a:r>
                        <a:rPr lang="en-US" dirty="0"/>
                        <a:t>Cross Entropy</a:t>
                      </a:r>
                    </a:p>
                  </a:txBody>
                  <a:tcPr/>
                </a:tc>
                <a:extLst>
                  <a:ext uri="{0D108BD9-81ED-4DB2-BD59-A6C34878D82A}">
                    <a16:rowId xmlns:a16="http://schemas.microsoft.com/office/drawing/2014/main" val="10002"/>
                  </a:ext>
                </a:extLst>
              </a:tr>
              <a:tr h="370840">
                <a:tc>
                  <a:txBody>
                    <a:bodyPr/>
                    <a:lstStyle/>
                    <a:p>
                      <a:r>
                        <a:rPr lang="en-US" dirty="0"/>
                        <a:t>Continuous</a:t>
                      </a:r>
                    </a:p>
                  </a:txBody>
                  <a:tcPr/>
                </a:tc>
                <a:tc>
                  <a:txBody>
                    <a:bodyPr/>
                    <a:lstStyle/>
                    <a:p>
                      <a:r>
                        <a:rPr lang="en-US" dirty="0"/>
                        <a:t>Gaussian</a:t>
                      </a:r>
                    </a:p>
                  </a:txBody>
                  <a:tcPr/>
                </a:tc>
                <a:tc>
                  <a:txBody>
                    <a:bodyPr/>
                    <a:lstStyle/>
                    <a:p>
                      <a:endParaRPr lang="en-US" dirty="0"/>
                    </a:p>
                  </a:txBody>
                  <a:tcPr/>
                </a:tc>
                <a:tc>
                  <a:txBody>
                    <a:bodyPr/>
                    <a:lstStyle/>
                    <a:p>
                      <a:r>
                        <a:rPr lang="en-US" dirty="0"/>
                        <a:t>MSE</a:t>
                      </a:r>
                    </a:p>
                  </a:txBody>
                  <a:tcPr/>
                </a:tc>
                <a:extLst>
                  <a:ext uri="{0D108BD9-81ED-4DB2-BD59-A6C34878D82A}">
                    <a16:rowId xmlns:a16="http://schemas.microsoft.com/office/drawing/2014/main" val="10003"/>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893722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extLst/>
          </p:nvPr>
        </p:nvGraphicFramePr>
        <p:xfrm>
          <a:off x="1746035" y="2316480"/>
          <a:ext cx="8743438" cy="1854200"/>
        </p:xfrm>
        <a:graphic>
          <a:graphicData uri="http://schemas.openxmlformats.org/drawingml/2006/table">
            <a:tbl>
              <a:tblPr firstRow="1" bandRow="1">
                <a:tableStyleId>{073A0DAA-6AF3-43AB-8588-CEC1D06C72B9}</a:tableStyleId>
              </a:tblPr>
              <a:tblGrid>
                <a:gridCol w="2169083">
                  <a:extLst>
                    <a:ext uri="{9D8B030D-6E8A-4147-A177-3AD203B41FA5}">
                      <a16:colId xmlns:a16="http://schemas.microsoft.com/office/drawing/2014/main" val="20000"/>
                    </a:ext>
                  </a:extLst>
                </a:gridCol>
                <a:gridCol w="2236189">
                  <a:extLst>
                    <a:ext uri="{9D8B030D-6E8A-4147-A177-3AD203B41FA5}">
                      <a16:colId xmlns:a16="http://schemas.microsoft.com/office/drawing/2014/main" val="20001"/>
                    </a:ext>
                  </a:extLst>
                </a:gridCol>
                <a:gridCol w="2169083">
                  <a:extLst>
                    <a:ext uri="{9D8B030D-6E8A-4147-A177-3AD203B41FA5}">
                      <a16:colId xmlns:a16="http://schemas.microsoft.com/office/drawing/2014/main" val="20002"/>
                    </a:ext>
                  </a:extLst>
                </a:gridCol>
                <a:gridCol w="2169083">
                  <a:extLst>
                    <a:ext uri="{9D8B030D-6E8A-4147-A177-3AD203B41FA5}">
                      <a16:colId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Cost</a:t>
                      </a:r>
                      <a:r>
                        <a:rPr lang="en-US" baseline="0" dirty="0"/>
                        <a:t> Function</a:t>
                      </a:r>
                      <a:endParaRPr lang="en-US" dirty="0"/>
                    </a:p>
                  </a:txBody>
                  <a:tcPr/>
                </a:tc>
                <a:extLst>
                  <a:ext uri="{0D108BD9-81ED-4DB2-BD59-A6C34878D82A}">
                    <a16:rowId xmlns:a16="http://schemas.microsoft.com/office/drawing/2014/main" val="10000"/>
                  </a:ext>
                </a:extLst>
              </a:tr>
              <a:tr h="370840">
                <a:tc>
                  <a:txBody>
                    <a:bodyPr/>
                    <a:lstStyle/>
                    <a:p>
                      <a:r>
                        <a:rPr lang="en-US" dirty="0"/>
                        <a:t>Binary</a:t>
                      </a:r>
                    </a:p>
                  </a:txBody>
                  <a:tcPr/>
                </a:tc>
                <a:tc>
                  <a:txBody>
                    <a:bodyPr/>
                    <a:lstStyle/>
                    <a:p>
                      <a:r>
                        <a:rPr lang="en-US" dirty="0"/>
                        <a:t>Bernoulli</a:t>
                      </a:r>
                    </a:p>
                  </a:txBody>
                  <a:tcPr/>
                </a:tc>
                <a:tc>
                  <a:txBody>
                    <a:bodyPr/>
                    <a:lstStyle/>
                    <a:p>
                      <a:r>
                        <a:rPr lang="en-US" dirty="0"/>
                        <a:t>Sigmoid</a:t>
                      </a:r>
                    </a:p>
                  </a:txBody>
                  <a:tcPr/>
                </a:tc>
                <a:tc>
                  <a:txBody>
                    <a:bodyPr/>
                    <a:lstStyle/>
                    <a:p>
                      <a:r>
                        <a:rPr lang="en-US" dirty="0"/>
                        <a:t>Binary</a:t>
                      </a:r>
                      <a:r>
                        <a:rPr lang="en-US" baseline="0" dirty="0"/>
                        <a:t> Cross Entropy</a:t>
                      </a:r>
                      <a:endParaRPr lang="en-US" dirty="0"/>
                    </a:p>
                  </a:txBody>
                  <a:tcPr/>
                </a:tc>
                <a:extLst>
                  <a:ext uri="{0D108BD9-81ED-4DB2-BD59-A6C34878D82A}">
                    <a16:rowId xmlns:a16="http://schemas.microsoft.com/office/drawing/2014/main" val="10001"/>
                  </a:ext>
                </a:extLst>
              </a:tr>
              <a:tr h="370840">
                <a:tc>
                  <a:txBody>
                    <a:bodyPr/>
                    <a:lstStyle/>
                    <a:p>
                      <a:r>
                        <a:rPr lang="en-US" dirty="0"/>
                        <a:t>Discrete</a:t>
                      </a:r>
                    </a:p>
                  </a:txBody>
                  <a:tcPr/>
                </a:tc>
                <a:tc>
                  <a:txBody>
                    <a:bodyPr/>
                    <a:lstStyle/>
                    <a:p>
                      <a:r>
                        <a:rPr lang="en-US" dirty="0" err="1"/>
                        <a:t>Multinoulli</a:t>
                      </a:r>
                      <a:endParaRPr lang="en-US" dirty="0"/>
                    </a:p>
                  </a:txBody>
                  <a:tcPr/>
                </a:tc>
                <a:tc>
                  <a:txBody>
                    <a:bodyPr/>
                    <a:lstStyle/>
                    <a:p>
                      <a:r>
                        <a:rPr lang="en-US" dirty="0" err="1"/>
                        <a:t>Softmax</a:t>
                      </a:r>
                      <a:endParaRPr lang="en-US" dirty="0"/>
                    </a:p>
                  </a:txBody>
                  <a:tcPr/>
                </a:tc>
                <a:tc>
                  <a:txBody>
                    <a:bodyPr/>
                    <a:lstStyle/>
                    <a:p>
                      <a:r>
                        <a:rPr lang="en-US" dirty="0"/>
                        <a:t>Cross Entropy</a:t>
                      </a:r>
                    </a:p>
                  </a:txBody>
                  <a:tcPr/>
                </a:tc>
                <a:extLst>
                  <a:ext uri="{0D108BD9-81ED-4DB2-BD59-A6C34878D82A}">
                    <a16:rowId xmlns:a16="http://schemas.microsoft.com/office/drawing/2014/main" val="10002"/>
                  </a:ext>
                </a:extLst>
              </a:tr>
              <a:tr h="370840">
                <a:tc>
                  <a:txBody>
                    <a:bodyPr/>
                    <a:lstStyle/>
                    <a:p>
                      <a:r>
                        <a:rPr lang="en-US" dirty="0"/>
                        <a:t>Continuous</a:t>
                      </a:r>
                    </a:p>
                  </a:txBody>
                  <a:tcPr/>
                </a:tc>
                <a:tc>
                  <a:txBody>
                    <a:bodyPr/>
                    <a:lstStyle/>
                    <a:p>
                      <a:r>
                        <a:rPr lang="en-US" dirty="0"/>
                        <a:t>Gaussian</a:t>
                      </a:r>
                    </a:p>
                  </a:txBody>
                  <a:tcPr/>
                </a:tc>
                <a:tc>
                  <a:txBody>
                    <a:bodyPr/>
                    <a:lstStyle/>
                    <a:p>
                      <a:pPr algn="l"/>
                      <a:r>
                        <a:rPr lang="en-US" dirty="0"/>
                        <a:t>?</a:t>
                      </a:r>
                    </a:p>
                  </a:txBody>
                  <a:tcPr/>
                </a:tc>
                <a:tc>
                  <a:txBody>
                    <a:bodyPr/>
                    <a:lstStyle/>
                    <a:p>
                      <a:r>
                        <a:rPr lang="en-US" dirty="0"/>
                        <a:t>MSE</a:t>
                      </a:r>
                    </a:p>
                  </a:txBody>
                  <a:tcPr/>
                </a:tc>
                <a:extLst>
                  <a:ext uri="{0D108BD9-81ED-4DB2-BD59-A6C34878D82A}">
                    <a16:rowId xmlns:a16="http://schemas.microsoft.com/office/drawing/2014/main" val="10003"/>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09973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 for regression</a:t>
            </a:r>
          </a:p>
        </p:txBody>
      </p:sp>
      <p:sp>
        <p:nvSpPr>
          <p:cNvPr id="7" name="TextBox 6"/>
          <p:cNvSpPr txBox="1"/>
          <p:nvPr/>
        </p:nvSpPr>
        <p:spPr>
          <a:xfrm>
            <a:off x="1941849" y="2133903"/>
            <a:ext cx="468387" cy="584776"/>
          </a:xfrm>
          <a:prstGeom prst="rect">
            <a:avLst/>
          </a:prstGeom>
          <a:noFill/>
        </p:spPr>
        <p:txBody>
          <a:bodyPr wrap="square" rtlCol="0">
            <a:spAutoFit/>
          </a:bodyPr>
          <a:lstStyle/>
          <a:p>
            <a:r>
              <a:rPr lang="en-US" sz="3200" dirty="0">
                <a:solidFill>
                  <a:schemeClr val="tx1">
                    <a:lumMod val="75000"/>
                    <a:lumOff val="25000"/>
                  </a:schemeClr>
                </a:solidFill>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9" name="TextBox 8"/>
              <p:cNvSpPr txBox="1"/>
              <p:nvPr/>
            </p:nvSpPr>
            <p:spPr>
              <a:xfrm>
                <a:off x="4078272" y="5991740"/>
                <a:ext cx="3584699" cy="379206"/>
              </a:xfrm>
              <a:prstGeom prst="rect">
                <a:avLst/>
              </a:prstGeom>
              <a:solidFill>
                <a:schemeClr val="accent2">
                  <a:lumMod val="40000"/>
                  <a:lumOff val="60000"/>
                </a:schemeClr>
              </a:solid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charset="0"/>
                        </a:rPr>
                        <m:t>𝑋</m:t>
                      </m:r>
                      <m:r>
                        <a:rPr lang="en-US" sz="2400" b="0" i="1" smtClean="0">
                          <a:latin typeface="Cambria Math" charset="0"/>
                        </a:rPr>
                        <m:t>⟹</m:t>
                      </m:r>
                      <m:r>
                        <a:rPr lang="en-US" sz="2400" i="1">
                          <a:latin typeface="Cambria Math" charset="0"/>
                        </a:rPr>
                        <m:t>𝜙</m:t>
                      </m:r>
                      <m:d>
                        <m:dPr>
                          <m:ctrlPr>
                            <a:rPr lang="en-US" sz="2400" i="1">
                              <a:latin typeface="Cambria Math" panose="02040503050406030204" pitchFamily="18" charset="0"/>
                            </a:rPr>
                          </m:ctrlPr>
                        </m:dPr>
                        <m:e>
                          <m:r>
                            <a:rPr lang="en-US" sz="2400" i="1">
                              <a:latin typeface="Cambria Math" charset="0"/>
                            </a:rPr>
                            <m:t>𝑋</m:t>
                          </m:r>
                        </m:e>
                      </m:d>
                      <m:r>
                        <a:rPr lang="en-US" sz="2400" i="1">
                          <a:latin typeface="Cambria Math" charset="0"/>
                        </a:rPr>
                        <m:t>⟹</m:t>
                      </m:r>
                      <m:acc>
                        <m:accPr>
                          <m:chr m:val="̂"/>
                          <m:ctrlPr>
                            <a:rPr lang="en-US" sz="2400" b="0" i="1" smtClean="0">
                              <a:latin typeface="Cambria Math" panose="02040503050406030204" pitchFamily="18" charset="0"/>
                            </a:rPr>
                          </m:ctrlPr>
                        </m:accPr>
                        <m:e>
                          <m:r>
                            <a:rPr lang="en-US" sz="2400" b="0" i="1" smtClean="0">
                              <a:latin typeface="Cambria Math" charset="0"/>
                            </a:rPr>
                            <m:t>𝑌</m:t>
                          </m:r>
                        </m:e>
                      </m:acc>
                      <m:r>
                        <a:rPr lang="en-US" sz="2400" b="0" i="1" smtClean="0">
                          <a:latin typeface="Cambria Math" charset="0"/>
                        </a:rPr>
                        <m:t>=</m:t>
                      </m:r>
                      <m:r>
                        <a:rPr lang="en-US" sz="2400" b="0" i="1" smtClean="0">
                          <a:latin typeface="Cambria Math" charset="0"/>
                        </a:rPr>
                        <m:t>𝑊</m:t>
                      </m:r>
                      <m:r>
                        <a:rPr lang="en-US" sz="2400" b="0" i="1" smtClean="0">
                          <a:latin typeface="Cambria Math" charset="0"/>
                        </a:rPr>
                        <m:t>𝜙</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oMath>
                  </m:oMathPara>
                </a14:m>
                <a:endParaRPr lang="en-US" sz="2400" i="1" dirty="0"/>
              </a:p>
            </p:txBody>
          </p:sp>
        </mc:Choice>
        <mc:Fallback xmlns="">
          <p:sp>
            <p:nvSpPr>
              <p:cNvPr id="9" name="TextBox 8"/>
              <p:cNvSpPr txBox="1">
                <a:spLocks noRot="1" noChangeAspect="1" noMove="1" noResize="1" noEditPoints="1" noAdjustHandles="1" noChangeArrowheads="1" noChangeShapeType="1" noTextEdit="1"/>
              </p:cNvSpPr>
              <p:nvPr/>
            </p:nvSpPr>
            <p:spPr>
              <a:xfrm>
                <a:off x="4078272" y="5991740"/>
                <a:ext cx="3584699" cy="379206"/>
              </a:xfrm>
              <a:prstGeom prst="rect">
                <a:avLst/>
              </a:prstGeom>
              <a:blipFill rotWithShape="0">
                <a:blip r:embed="rId2"/>
                <a:stretch>
                  <a:fillRect l="-2551" t="-24194" r="-1701" b="-3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4342693" y="4755024"/>
                <a:ext cx="93192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𝜙</m:t>
                      </m:r>
                      <m:d>
                        <m:dPr>
                          <m:ctrlPr>
                            <a:rPr lang="en-US" sz="2400" i="1">
                              <a:latin typeface="Cambria Math" panose="02040503050406030204" pitchFamily="18" charset="0"/>
                            </a:rPr>
                          </m:ctrlPr>
                        </m:dPr>
                        <m:e>
                          <m:r>
                            <a:rPr lang="en-US" sz="2400" i="1">
                              <a:latin typeface="Cambria Math" charset="0"/>
                            </a:rPr>
                            <m:t>𝑋</m:t>
                          </m:r>
                        </m:e>
                      </m:d>
                    </m:oMath>
                  </m:oMathPara>
                </a14:m>
                <a:endParaRPr lang="en-US" sz="2400" dirty="0"/>
              </a:p>
            </p:txBody>
          </p:sp>
        </mc:Choice>
        <mc:Fallback xmlns="">
          <p:sp>
            <p:nvSpPr>
              <p:cNvPr id="23" name="Rectangle 22"/>
              <p:cNvSpPr>
                <a:spLocks noRot="1" noChangeAspect="1" noMove="1" noResize="1" noEditPoints="1" noAdjustHandles="1" noChangeArrowheads="1" noChangeShapeType="1" noTextEdit="1"/>
              </p:cNvSpPr>
              <p:nvPr/>
            </p:nvSpPr>
            <p:spPr>
              <a:xfrm>
                <a:off x="4342693" y="4755024"/>
                <a:ext cx="931922" cy="461665"/>
              </a:xfrm>
              <a:prstGeom prst="rect">
                <a:avLst/>
              </a:prstGeom>
              <a:blipFill rotWithShape="0">
                <a:blip r:embed="rId3"/>
                <a:stretch>
                  <a:fillRect l="-1307" b="-17105"/>
                </a:stretch>
              </a:blipFill>
            </p:spPr>
            <p:txBody>
              <a:bodyPr/>
              <a:lstStyle/>
              <a:p>
                <a:r>
                  <a:rPr lang="en-US">
                    <a:noFill/>
                  </a:rPr>
                  <a:t> </a:t>
                </a:r>
              </a:p>
            </p:txBody>
          </p:sp>
        </mc:Fallback>
      </mc:AlternateContent>
      <p:grpSp>
        <p:nvGrpSpPr>
          <p:cNvPr id="17" name="Group 16"/>
          <p:cNvGrpSpPr/>
          <p:nvPr/>
        </p:nvGrpSpPr>
        <p:grpSpPr>
          <a:xfrm>
            <a:off x="2529504" y="4325887"/>
            <a:ext cx="4439291" cy="1365070"/>
            <a:chOff x="2855952" y="2266407"/>
            <a:chExt cx="5963370" cy="1828800"/>
          </a:xfrm>
        </p:grpSpPr>
        <p:sp>
          <p:nvSpPr>
            <p:cNvPr id="18" name="Oval 17"/>
            <p:cNvSpPr>
              <a:spLocks noChangeAspect="1"/>
            </p:cNvSpPr>
            <p:nvPr/>
          </p:nvSpPr>
          <p:spPr>
            <a:xfrm>
              <a:off x="5009320" y="2266407"/>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2855952" y="3167743"/>
              <a:ext cx="2034099"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977269" y="3167743"/>
              <a:ext cx="1285411"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8541026" y="2787852"/>
              <a:ext cx="278296" cy="783430"/>
            </a:xfrm>
            <a:prstGeom prst="rect">
              <a:avLst/>
            </a:prstGeom>
            <a:noFill/>
          </p:spPr>
          <p:txBody>
            <a:bodyPr wrap="square" rtlCol="0">
              <a:spAutoFit/>
            </a:bodyPr>
            <a:lstStyle/>
            <a:p>
              <a:endParaRPr lang="en-US" sz="3200" dirty="0">
                <a:latin typeface="Cambria Math" charset="0"/>
                <a:ea typeface="Cambria Math" charset="0"/>
                <a:cs typeface="Cambria Math" charset="0"/>
              </a:endParaRPr>
            </a:p>
          </p:txBody>
        </p:sp>
      </p:grpSp>
      <p:sp>
        <p:nvSpPr>
          <p:cNvPr id="25" name="Oval 24"/>
          <p:cNvSpPr>
            <a:spLocks noChangeAspect="1"/>
          </p:cNvSpPr>
          <p:nvPr/>
        </p:nvSpPr>
        <p:spPr>
          <a:xfrm>
            <a:off x="6688974" y="4298792"/>
            <a:ext cx="1361407" cy="1365070"/>
          </a:xfrm>
          <a:prstGeom prst="ellipse">
            <a:avLst/>
          </a:prstGeom>
          <a:solidFill>
            <a:schemeClr val="accent3">
              <a:lumMod val="60000"/>
              <a:lumOff val="40000"/>
            </a:schemeClr>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6402223" y="3623989"/>
            <a:ext cx="1992784" cy="369332"/>
          </a:xfrm>
          <a:prstGeom prst="rect">
            <a:avLst/>
          </a:prstGeom>
          <a:solidFill>
            <a:schemeClr val="accent3">
              <a:lumMod val="60000"/>
              <a:lumOff val="40000"/>
            </a:schemeClr>
          </a:solidFill>
        </p:spPr>
        <p:txBody>
          <a:bodyPr wrap="square" rtlCol="0">
            <a:spAutoFit/>
          </a:bodyPr>
          <a:lstStyle/>
          <a:p>
            <a:pPr algn="ctr"/>
            <a:r>
              <a:rPr lang="en-US" dirty="0">
                <a:latin typeface="Karla" charset="0"/>
                <a:ea typeface="Karla" charset="0"/>
                <a:cs typeface="Karla" charset="0"/>
              </a:rPr>
              <a:t>OUTPUT UNIT</a:t>
            </a:r>
          </a:p>
        </p:txBody>
      </p:sp>
      <mc:AlternateContent xmlns:mc="http://schemas.openxmlformats.org/markup-compatibility/2006" xmlns:a14="http://schemas.microsoft.com/office/drawing/2010/main">
        <mc:Choice Requires="a14">
          <p:sp>
            <p:nvSpPr>
              <p:cNvPr id="30" name="Rectangle 29"/>
              <p:cNvSpPr/>
              <p:nvPr/>
            </p:nvSpPr>
            <p:spPr>
              <a:xfrm>
                <a:off x="6901766" y="4706646"/>
                <a:ext cx="675378" cy="461665"/>
              </a:xfrm>
              <a:prstGeom prst="rect">
                <a:avLst/>
              </a:prstGeom>
            </p:spPr>
            <p:txBody>
              <a:bodyPr wrap="none">
                <a:spAutoFit/>
              </a:bodyPr>
              <a:lstStyle/>
              <a:p>
                <a:r>
                  <a:rPr lang="en-US" sz="2400" dirty="0"/>
                  <a:t>W</a:t>
                </a:r>
                <a14:m>
                  <m:oMath xmlns:m="http://schemas.openxmlformats.org/officeDocument/2006/math">
                    <m:r>
                      <a:rPr lang="en-US" sz="2400" i="1">
                        <a:latin typeface="Cambria Math" charset="0"/>
                      </a:rPr>
                      <m:t>𝜙</m:t>
                    </m:r>
                  </m:oMath>
                </a14:m>
                <a:endParaRPr lang="en-US" sz="2400" dirty="0"/>
              </a:p>
            </p:txBody>
          </p:sp>
        </mc:Choice>
        <mc:Fallback xmlns="">
          <p:sp>
            <p:nvSpPr>
              <p:cNvPr id="30" name="Rectangle 29"/>
              <p:cNvSpPr>
                <a:spLocks noRot="1" noChangeAspect="1" noMove="1" noResize="1" noEditPoints="1" noAdjustHandles="1" noChangeArrowheads="1" noChangeShapeType="1" noTextEdit="1"/>
              </p:cNvSpPr>
              <p:nvPr/>
            </p:nvSpPr>
            <p:spPr>
              <a:xfrm>
                <a:off x="6901766" y="4706646"/>
                <a:ext cx="675378" cy="461665"/>
              </a:xfrm>
              <a:prstGeom prst="rect">
                <a:avLst/>
              </a:prstGeom>
              <a:blipFill rotWithShape="0">
                <a:blip r:embed="rId4"/>
                <a:stretch>
                  <a:fillRect l="-13514" t="-10526" r="-4505" b="-28947"/>
                </a:stretch>
              </a:blipFill>
            </p:spPr>
            <p:txBody>
              <a:bodyPr/>
              <a:lstStyle/>
              <a:p>
                <a:r>
                  <a:rPr lang="en-US">
                    <a:noFill/>
                  </a:rPr>
                  <a:t> </a:t>
                </a:r>
              </a:p>
            </p:txBody>
          </p:sp>
        </mc:Fallback>
      </mc:AlternateContent>
      <p:grpSp>
        <p:nvGrpSpPr>
          <p:cNvPr id="24" name="Group 23"/>
          <p:cNvGrpSpPr/>
          <p:nvPr/>
        </p:nvGrpSpPr>
        <p:grpSpPr>
          <a:xfrm>
            <a:off x="2576192" y="1232582"/>
            <a:ext cx="5154651" cy="2556588"/>
            <a:chOff x="2918313" y="1588957"/>
            <a:chExt cx="7072303" cy="3507699"/>
          </a:xfrm>
        </p:grpSpPr>
        <p:sp>
          <p:nvSpPr>
            <p:cNvPr id="26" name="Rectangle 25"/>
            <p:cNvSpPr/>
            <p:nvPr/>
          </p:nvSpPr>
          <p:spPr>
            <a:xfrm>
              <a:off x="8911324" y="2610417"/>
              <a:ext cx="1079292" cy="145761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3" name="Group 32"/>
            <p:cNvGrpSpPr/>
            <p:nvPr/>
          </p:nvGrpSpPr>
          <p:grpSpPr>
            <a:xfrm>
              <a:off x="4551699" y="1792586"/>
              <a:ext cx="706970" cy="3029897"/>
              <a:chOff x="4551699" y="1792586"/>
              <a:chExt cx="706970" cy="3029897"/>
            </a:xfrm>
          </p:grpSpPr>
          <p:sp>
            <p:nvSpPr>
              <p:cNvPr id="74" name="Oval 73"/>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6950047" y="1774480"/>
              <a:ext cx="720561" cy="3029897"/>
              <a:chOff x="4534281" y="1792586"/>
              <a:chExt cx="720561" cy="3029897"/>
            </a:xfrm>
          </p:grpSpPr>
          <p:sp>
            <p:nvSpPr>
              <p:cNvPr id="70" name="Oval 69"/>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p:cNvCxnSpPr>
              <a:stCxn id="61"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61" idx="6"/>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61" idx="6"/>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61" idx="6"/>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endCxn id="61" idx="2"/>
            </p:cNvCxnSpPr>
            <p:nvPr/>
          </p:nvCxnSpPr>
          <p:spPr>
            <a:xfrm flipV="1">
              <a:off x="2935102" y="2145671"/>
              <a:ext cx="1619479" cy="706457"/>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2935102" y="2852128"/>
              <a:ext cx="1619135" cy="706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2935102" y="2852128"/>
              <a:ext cx="1616941" cy="84018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2935102" y="2852128"/>
              <a:ext cx="1616597" cy="161727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2925958" y="2847556"/>
              <a:ext cx="9144" cy="9144"/>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918313" y="3735599"/>
              <a:ext cx="9144" cy="9144"/>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Arrow Connector 60"/>
            <p:cNvCxnSpPr>
              <a:endCxn id="61" idx="2"/>
            </p:cNvCxnSpPr>
            <p:nvPr/>
          </p:nvCxnSpPr>
          <p:spPr>
            <a:xfrm flipV="1">
              <a:off x="2927457" y="2145671"/>
              <a:ext cx="1627124" cy="159450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2927457" y="2922761"/>
              <a:ext cx="1626780" cy="81741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2927457" y="3692308"/>
              <a:ext cx="1624586" cy="4786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2927457" y="3740171"/>
              <a:ext cx="1550269" cy="7111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Arrow Connector 65"/>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78" name="TextBox 77"/>
          <p:cNvSpPr txBox="1"/>
          <p:nvPr/>
        </p:nvSpPr>
        <p:spPr>
          <a:xfrm>
            <a:off x="1941848" y="4654302"/>
            <a:ext cx="468387" cy="584775"/>
          </a:xfrm>
          <a:prstGeom prst="rect">
            <a:avLst/>
          </a:prstGeom>
          <a:noFill/>
        </p:spPr>
        <p:txBody>
          <a:bodyPr wrap="square" rtlCol="0">
            <a:spAutoFit/>
          </a:bodyPr>
          <a:lstStyle/>
          <a:p>
            <a:r>
              <a:rPr lang="en-US" sz="3200" dirty="0">
                <a:solidFill>
                  <a:schemeClr val="tx1">
                    <a:lumMod val="75000"/>
                    <a:lumOff val="25000"/>
                  </a:schemeClr>
                </a:solidFill>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79" name="TextBox 78"/>
              <p:cNvSpPr txBox="1"/>
              <p:nvPr/>
            </p:nvSpPr>
            <p:spPr>
              <a:xfrm>
                <a:off x="8857007" y="2250918"/>
                <a:ext cx="519468" cy="56650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3000" i="1" smtClean="0">
                              <a:solidFill>
                                <a:schemeClr val="tx1">
                                  <a:lumMod val="75000"/>
                                  <a:lumOff val="25000"/>
                                </a:schemeClr>
                              </a:solidFill>
                              <a:latin typeface="Cambria Math" panose="02040503050406030204" pitchFamily="18" charset="0"/>
                              <a:ea typeface="Cambria Math" charset="0"/>
                              <a:cs typeface="Cambria Math" charset="0"/>
                            </a:rPr>
                          </m:ctrlPr>
                        </m:accPr>
                        <m:e>
                          <m:r>
                            <a:rPr lang="en-US" sz="3000" i="1">
                              <a:solidFill>
                                <a:schemeClr val="tx1">
                                  <a:lumMod val="75000"/>
                                  <a:lumOff val="25000"/>
                                </a:schemeClr>
                              </a:solidFill>
                              <a:latin typeface="Cambria Math" charset="0"/>
                              <a:ea typeface="Cambria Math" charset="0"/>
                              <a:cs typeface="Cambria Math" charset="0"/>
                            </a:rPr>
                            <m:t>𝑌</m:t>
                          </m:r>
                        </m:e>
                      </m:acc>
                    </m:oMath>
                  </m:oMathPara>
                </a14:m>
                <a:endParaRPr lang="en-US" sz="3000" dirty="0">
                  <a:solidFill>
                    <a:schemeClr val="tx1">
                      <a:lumMod val="75000"/>
                      <a:lumOff val="25000"/>
                    </a:schemeClr>
                  </a:solidFill>
                  <a:latin typeface="Cambria Math" charset="0"/>
                  <a:ea typeface="Cambria Math" charset="0"/>
                  <a:cs typeface="Cambria Math" charset="0"/>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8857007" y="2250918"/>
                <a:ext cx="519468" cy="566502"/>
              </a:xfrm>
              <a:prstGeom prst="rect">
                <a:avLst/>
              </a:prstGeom>
              <a:blipFill rotWithShape="0">
                <a:blip r:embed="rId5"/>
                <a:stretch>
                  <a:fillRect/>
                </a:stretch>
              </a:blipFill>
            </p:spPr>
            <p:txBody>
              <a:bodyPr/>
              <a:lstStyle/>
              <a:p>
                <a:r>
                  <a:rPr lang="en-US">
                    <a:noFill/>
                  </a:rPr>
                  <a:t> </a:t>
                </a:r>
              </a:p>
            </p:txBody>
          </p:sp>
        </mc:Fallback>
      </mc:AlternateContent>
      <p:cxnSp>
        <p:nvCxnSpPr>
          <p:cNvPr id="80" name="Straight Arrow Connector 79"/>
          <p:cNvCxnSpPr/>
          <p:nvPr/>
        </p:nvCxnSpPr>
        <p:spPr>
          <a:xfrm>
            <a:off x="7815478" y="2499701"/>
            <a:ext cx="956894"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p:cNvSpPr txBox="1"/>
              <p:nvPr/>
            </p:nvSpPr>
            <p:spPr>
              <a:xfrm>
                <a:off x="9224332" y="4659573"/>
                <a:ext cx="519468" cy="56650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3000" i="1" smtClean="0">
                              <a:solidFill>
                                <a:schemeClr val="tx1">
                                  <a:lumMod val="75000"/>
                                  <a:lumOff val="25000"/>
                                </a:schemeClr>
                              </a:solidFill>
                              <a:latin typeface="Cambria Math" panose="02040503050406030204" pitchFamily="18" charset="0"/>
                              <a:ea typeface="Cambria Math" charset="0"/>
                              <a:cs typeface="Cambria Math" charset="0"/>
                            </a:rPr>
                          </m:ctrlPr>
                        </m:accPr>
                        <m:e>
                          <m:r>
                            <a:rPr lang="en-US" sz="3000" i="1">
                              <a:solidFill>
                                <a:schemeClr val="tx1">
                                  <a:lumMod val="75000"/>
                                  <a:lumOff val="25000"/>
                                </a:schemeClr>
                              </a:solidFill>
                              <a:latin typeface="Cambria Math" charset="0"/>
                              <a:ea typeface="Cambria Math" charset="0"/>
                              <a:cs typeface="Cambria Math" charset="0"/>
                            </a:rPr>
                            <m:t>𝑌</m:t>
                          </m:r>
                        </m:e>
                      </m:acc>
                    </m:oMath>
                  </m:oMathPara>
                </a14:m>
                <a:endParaRPr lang="en-US" sz="3000" dirty="0">
                  <a:solidFill>
                    <a:schemeClr val="tx1">
                      <a:lumMod val="75000"/>
                      <a:lumOff val="25000"/>
                    </a:schemeClr>
                  </a:solidFill>
                  <a:latin typeface="Cambria Math" charset="0"/>
                  <a:ea typeface="Cambria Math" charset="0"/>
                  <a:cs typeface="Cambria Math" charset="0"/>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9224332" y="4659573"/>
                <a:ext cx="519468" cy="566502"/>
              </a:xfrm>
              <a:prstGeom prst="rect">
                <a:avLst/>
              </a:prstGeom>
              <a:blipFill rotWithShape="0">
                <a:blip r:embed="rId6"/>
                <a:stretch>
                  <a:fillRect/>
                </a:stretch>
              </a:blipFill>
            </p:spPr>
            <p:txBody>
              <a:bodyPr/>
              <a:lstStyle/>
              <a:p>
                <a:r>
                  <a:rPr lang="en-US">
                    <a:noFill/>
                  </a:rPr>
                  <a:t> </a:t>
                </a:r>
              </a:p>
            </p:txBody>
          </p:sp>
        </mc:Fallback>
      </mc:AlternateContent>
      <p:cxnSp>
        <p:nvCxnSpPr>
          <p:cNvPr id="83" name="Straight Arrow Connector 82"/>
          <p:cNvCxnSpPr/>
          <p:nvPr/>
        </p:nvCxnSpPr>
        <p:spPr>
          <a:xfrm>
            <a:off x="8182803" y="4908356"/>
            <a:ext cx="956894"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957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23" grpId="0"/>
      <p:bldP spid="25" grpId="0" animBg="1"/>
      <p:bldP spid="29" grpId="0" animBg="1"/>
      <p:bldP spid="30" grpId="0"/>
      <p:bldP spid="78" grpId="0"/>
      <p:bldP spid="79" grpId="0"/>
      <p:bldP spid="8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extLst/>
          </p:nvPr>
        </p:nvGraphicFramePr>
        <p:xfrm>
          <a:off x="1746035" y="2316480"/>
          <a:ext cx="8743438" cy="1854200"/>
        </p:xfrm>
        <a:graphic>
          <a:graphicData uri="http://schemas.openxmlformats.org/drawingml/2006/table">
            <a:tbl>
              <a:tblPr firstRow="1" bandRow="1">
                <a:tableStyleId>{073A0DAA-6AF3-43AB-8588-CEC1D06C72B9}</a:tableStyleId>
              </a:tblPr>
              <a:tblGrid>
                <a:gridCol w="2169083">
                  <a:extLst>
                    <a:ext uri="{9D8B030D-6E8A-4147-A177-3AD203B41FA5}">
                      <a16:colId xmlns:a16="http://schemas.microsoft.com/office/drawing/2014/main" val="20000"/>
                    </a:ext>
                  </a:extLst>
                </a:gridCol>
                <a:gridCol w="2236189">
                  <a:extLst>
                    <a:ext uri="{9D8B030D-6E8A-4147-A177-3AD203B41FA5}">
                      <a16:colId xmlns:a16="http://schemas.microsoft.com/office/drawing/2014/main" val="20001"/>
                    </a:ext>
                  </a:extLst>
                </a:gridCol>
                <a:gridCol w="2169083">
                  <a:extLst>
                    <a:ext uri="{9D8B030D-6E8A-4147-A177-3AD203B41FA5}">
                      <a16:colId xmlns:a16="http://schemas.microsoft.com/office/drawing/2014/main" val="20002"/>
                    </a:ext>
                  </a:extLst>
                </a:gridCol>
                <a:gridCol w="2169083">
                  <a:extLst>
                    <a:ext uri="{9D8B030D-6E8A-4147-A177-3AD203B41FA5}">
                      <a16:colId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Cost</a:t>
                      </a:r>
                      <a:r>
                        <a:rPr lang="en-US" baseline="0" dirty="0"/>
                        <a:t> Function</a:t>
                      </a:r>
                      <a:endParaRPr lang="en-US" dirty="0"/>
                    </a:p>
                  </a:txBody>
                  <a:tcPr/>
                </a:tc>
                <a:extLst>
                  <a:ext uri="{0D108BD9-81ED-4DB2-BD59-A6C34878D82A}">
                    <a16:rowId xmlns:a16="http://schemas.microsoft.com/office/drawing/2014/main" val="10000"/>
                  </a:ext>
                </a:extLst>
              </a:tr>
              <a:tr h="370840">
                <a:tc>
                  <a:txBody>
                    <a:bodyPr/>
                    <a:lstStyle/>
                    <a:p>
                      <a:r>
                        <a:rPr lang="en-US" dirty="0"/>
                        <a:t>Binary</a:t>
                      </a:r>
                    </a:p>
                  </a:txBody>
                  <a:tcPr/>
                </a:tc>
                <a:tc>
                  <a:txBody>
                    <a:bodyPr/>
                    <a:lstStyle/>
                    <a:p>
                      <a:r>
                        <a:rPr lang="en-US" dirty="0"/>
                        <a:t>Bernoulli</a:t>
                      </a:r>
                    </a:p>
                  </a:txBody>
                  <a:tcPr/>
                </a:tc>
                <a:tc>
                  <a:txBody>
                    <a:bodyPr/>
                    <a:lstStyle/>
                    <a:p>
                      <a:r>
                        <a:rPr lang="en-US" dirty="0"/>
                        <a:t>Sigmoid</a:t>
                      </a:r>
                    </a:p>
                  </a:txBody>
                  <a:tcPr/>
                </a:tc>
                <a:tc>
                  <a:txBody>
                    <a:bodyPr/>
                    <a:lstStyle/>
                    <a:p>
                      <a:r>
                        <a:rPr lang="en-US" dirty="0"/>
                        <a:t>Binary</a:t>
                      </a:r>
                      <a:r>
                        <a:rPr lang="en-US" baseline="0" dirty="0"/>
                        <a:t> Cross Entropy</a:t>
                      </a:r>
                      <a:endParaRPr lang="en-US" dirty="0"/>
                    </a:p>
                  </a:txBody>
                  <a:tcPr/>
                </a:tc>
                <a:extLst>
                  <a:ext uri="{0D108BD9-81ED-4DB2-BD59-A6C34878D82A}">
                    <a16:rowId xmlns:a16="http://schemas.microsoft.com/office/drawing/2014/main" val="10001"/>
                  </a:ext>
                </a:extLst>
              </a:tr>
              <a:tr h="370840">
                <a:tc>
                  <a:txBody>
                    <a:bodyPr/>
                    <a:lstStyle/>
                    <a:p>
                      <a:r>
                        <a:rPr lang="en-US" dirty="0"/>
                        <a:t>Discrete</a:t>
                      </a:r>
                    </a:p>
                  </a:txBody>
                  <a:tcPr/>
                </a:tc>
                <a:tc>
                  <a:txBody>
                    <a:bodyPr/>
                    <a:lstStyle/>
                    <a:p>
                      <a:r>
                        <a:rPr lang="en-US" dirty="0" err="1"/>
                        <a:t>Multinoulli</a:t>
                      </a:r>
                      <a:endParaRPr lang="en-US" dirty="0"/>
                    </a:p>
                  </a:txBody>
                  <a:tcPr/>
                </a:tc>
                <a:tc>
                  <a:txBody>
                    <a:bodyPr/>
                    <a:lstStyle/>
                    <a:p>
                      <a:r>
                        <a:rPr lang="en-US" dirty="0" err="1"/>
                        <a:t>Softmax</a:t>
                      </a:r>
                      <a:endParaRPr lang="en-US" dirty="0"/>
                    </a:p>
                  </a:txBody>
                  <a:tcPr/>
                </a:tc>
                <a:tc>
                  <a:txBody>
                    <a:bodyPr/>
                    <a:lstStyle/>
                    <a:p>
                      <a:r>
                        <a:rPr lang="en-US" dirty="0"/>
                        <a:t>Cross Entropy</a:t>
                      </a:r>
                    </a:p>
                  </a:txBody>
                  <a:tcPr/>
                </a:tc>
                <a:extLst>
                  <a:ext uri="{0D108BD9-81ED-4DB2-BD59-A6C34878D82A}">
                    <a16:rowId xmlns:a16="http://schemas.microsoft.com/office/drawing/2014/main" val="10002"/>
                  </a:ext>
                </a:extLst>
              </a:tr>
              <a:tr h="370840">
                <a:tc>
                  <a:txBody>
                    <a:bodyPr/>
                    <a:lstStyle/>
                    <a:p>
                      <a:r>
                        <a:rPr lang="en-US" dirty="0"/>
                        <a:t>Continuous</a:t>
                      </a:r>
                    </a:p>
                  </a:txBody>
                  <a:tcPr/>
                </a:tc>
                <a:tc>
                  <a:txBody>
                    <a:bodyPr/>
                    <a:lstStyle/>
                    <a:p>
                      <a:r>
                        <a:rPr lang="en-US" dirty="0"/>
                        <a:t>Gaussian</a:t>
                      </a:r>
                    </a:p>
                  </a:txBody>
                  <a:tcPr/>
                </a:tc>
                <a:tc>
                  <a:txBody>
                    <a:bodyPr/>
                    <a:lstStyle/>
                    <a:p>
                      <a:r>
                        <a:rPr lang="en-US" dirty="0"/>
                        <a:t>Linear</a:t>
                      </a:r>
                    </a:p>
                  </a:txBody>
                  <a:tcPr/>
                </a:tc>
                <a:tc>
                  <a:txBody>
                    <a:bodyPr/>
                    <a:lstStyle/>
                    <a:p>
                      <a:r>
                        <a:rPr lang="en-US"/>
                        <a:t>MSE</a:t>
                      </a:r>
                      <a:endParaRPr lang="en-US" dirty="0"/>
                    </a:p>
                  </a:txBody>
                  <a:tcPr/>
                </a:tc>
                <a:extLst>
                  <a:ext uri="{0D108BD9-81ED-4DB2-BD59-A6C34878D82A}">
                    <a16:rowId xmlns:a16="http://schemas.microsoft.com/office/drawing/2014/main" val="10003"/>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1279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1</a:t>
            </a:r>
          </a:p>
        </p:txBody>
      </p:sp>
      <p:sp>
        <p:nvSpPr>
          <p:cNvPr id="5" name="Slide Number Placeholder 4"/>
          <p:cNvSpPr>
            <a:spLocks noGrp="1"/>
          </p:cNvSpPr>
          <p:nvPr>
            <p:ph type="sldNum" sz="quarter" idx="12"/>
          </p:nvPr>
        </p:nvSpPr>
        <p:spPr/>
        <p:txBody>
          <a:bodyPr/>
          <a:lstStyle/>
          <a:p>
            <a:fld id="{47445CB2-BF6F-6E49-AC61-7BDDE2E02F5B}" type="slidenum">
              <a:rPr lang="en-US" smtClean="0"/>
              <a:t>12</a:t>
            </a:fld>
            <a:endParaRPr lang="en-US"/>
          </a:p>
        </p:txBody>
      </p:sp>
      <p:pic>
        <p:nvPicPr>
          <p:cNvPr id="3" name="Picture 2">
            <a:extLst>
              <a:ext uri="{FF2B5EF4-FFF2-40B4-BE49-F238E27FC236}">
                <a16:creationId xmlns:a16="http://schemas.microsoft.com/office/drawing/2014/main" id="{645371EA-C11A-4B44-B951-24EC8B074519}"/>
              </a:ext>
            </a:extLst>
          </p:cNvPr>
          <p:cNvPicPr>
            <a:picLocks noChangeAspect="1"/>
          </p:cNvPicPr>
          <p:nvPr/>
        </p:nvPicPr>
        <p:blipFill>
          <a:blip r:embed="rId2"/>
          <a:stretch>
            <a:fillRect/>
          </a:stretch>
        </p:blipFill>
        <p:spPr>
          <a:xfrm>
            <a:off x="2133600" y="952500"/>
            <a:ext cx="7924800" cy="4953000"/>
          </a:xfrm>
          <a:prstGeom prst="rect">
            <a:avLst/>
          </a:prstGeom>
        </p:spPr>
      </p:pic>
    </p:spTree>
    <p:extLst>
      <p:ext uri="{BB962C8B-B14F-4D97-AF65-F5344CB8AC3E}">
        <p14:creationId xmlns:p14="http://schemas.microsoft.com/office/powerpoint/2010/main" val="11862242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extLst/>
          </p:nvPr>
        </p:nvGraphicFramePr>
        <p:xfrm>
          <a:off x="1746035" y="2316480"/>
          <a:ext cx="8743438" cy="1854200"/>
        </p:xfrm>
        <a:graphic>
          <a:graphicData uri="http://schemas.openxmlformats.org/drawingml/2006/table">
            <a:tbl>
              <a:tblPr firstRow="1" bandRow="1">
                <a:tableStyleId>{073A0DAA-6AF3-43AB-8588-CEC1D06C72B9}</a:tableStyleId>
              </a:tblPr>
              <a:tblGrid>
                <a:gridCol w="2169083">
                  <a:extLst>
                    <a:ext uri="{9D8B030D-6E8A-4147-A177-3AD203B41FA5}">
                      <a16:colId xmlns:a16="http://schemas.microsoft.com/office/drawing/2014/main" val="20000"/>
                    </a:ext>
                  </a:extLst>
                </a:gridCol>
                <a:gridCol w="2236189">
                  <a:extLst>
                    <a:ext uri="{9D8B030D-6E8A-4147-A177-3AD203B41FA5}">
                      <a16:colId xmlns:a16="http://schemas.microsoft.com/office/drawing/2014/main" val="20001"/>
                    </a:ext>
                  </a:extLst>
                </a:gridCol>
                <a:gridCol w="2169083">
                  <a:extLst>
                    <a:ext uri="{9D8B030D-6E8A-4147-A177-3AD203B41FA5}">
                      <a16:colId xmlns:a16="http://schemas.microsoft.com/office/drawing/2014/main" val="20002"/>
                    </a:ext>
                  </a:extLst>
                </a:gridCol>
                <a:gridCol w="2169083">
                  <a:extLst>
                    <a:ext uri="{9D8B030D-6E8A-4147-A177-3AD203B41FA5}">
                      <a16:colId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Cost</a:t>
                      </a:r>
                      <a:r>
                        <a:rPr lang="en-US" baseline="0" dirty="0"/>
                        <a:t> Function</a:t>
                      </a:r>
                      <a:endParaRPr lang="en-US" dirty="0"/>
                    </a:p>
                  </a:txBody>
                  <a:tcPr/>
                </a:tc>
                <a:extLst>
                  <a:ext uri="{0D108BD9-81ED-4DB2-BD59-A6C34878D82A}">
                    <a16:rowId xmlns:a16="http://schemas.microsoft.com/office/drawing/2014/main" val="10000"/>
                  </a:ext>
                </a:extLst>
              </a:tr>
              <a:tr h="370840">
                <a:tc>
                  <a:txBody>
                    <a:bodyPr/>
                    <a:lstStyle/>
                    <a:p>
                      <a:r>
                        <a:rPr lang="en-US" dirty="0"/>
                        <a:t>Binary</a:t>
                      </a:r>
                    </a:p>
                  </a:txBody>
                  <a:tcPr/>
                </a:tc>
                <a:tc>
                  <a:txBody>
                    <a:bodyPr/>
                    <a:lstStyle/>
                    <a:p>
                      <a:r>
                        <a:rPr lang="en-US" dirty="0"/>
                        <a:t>Bernoulli</a:t>
                      </a:r>
                    </a:p>
                  </a:txBody>
                  <a:tcPr/>
                </a:tc>
                <a:tc>
                  <a:txBody>
                    <a:bodyPr/>
                    <a:lstStyle/>
                    <a:p>
                      <a:r>
                        <a:rPr lang="en-US" dirty="0"/>
                        <a:t>Sigmoid</a:t>
                      </a:r>
                    </a:p>
                  </a:txBody>
                  <a:tcPr/>
                </a:tc>
                <a:tc>
                  <a:txBody>
                    <a:bodyPr/>
                    <a:lstStyle/>
                    <a:p>
                      <a:r>
                        <a:rPr lang="en-US" dirty="0"/>
                        <a:t>Binary</a:t>
                      </a:r>
                      <a:r>
                        <a:rPr lang="en-US" baseline="0" dirty="0"/>
                        <a:t> Cross Entropy</a:t>
                      </a:r>
                      <a:endParaRPr lang="en-US" dirty="0"/>
                    </a:p>
                  </a:txBody>
                  <a:tcPr/>
                </a:tc>
                <a:extLst>
                  <a:ext uri="{0D108BD9-81ED-4DB2-BD59-A6C34878D82A}">
                    <a16:rowId xmlns:a16="http://schemas.microsoft.com/office/drawing/2014/main" val="10001"/>
                  </a:ext>
                </a:extLst>
              </a:tr>
              <a:tr h="370840">
                <a:tc>
                  <a:txBody>
                    <a:bodyPr/>
                    <a:lstStyle/>
                    <a:p>
                      <a:r>
                        <a:rPr lang="en-US" dirty="0"/>
                        <a:t>Discrete</a:t>
                      </a:r>
                    </a:p>
                  </a:txBody>
                  <a:tcPr/>
                </a:tc>
                <a:tc>
                  <a:txBody>
                    <a:bodyPr/>
                    <a:lstStyle/>
                    <a:p>
                      <a:r>
                        <a:rPr lang="en-US" dirty="0" err="1"/>
                        <a:t>Multinoulli</a:t>
                      </a:r>
                      <a:endParaRPr lang="en-US" dirty="0"/>
                    </a:p>
                  </a:txBody>
                  <a:tcPr/>
                </a:tc>
                <a:tc>
                  <a:txBody>
                    <a:bodyPr/>
                    <a:lstStyle/>
                    <a:p>
                      <a:r>
                        <a:rPr lang="en-US" dirty="0" err="1"/>
                        <a:t>Softmax</a:t>
                      </a:r>
                      <a:endParaRPr lang="en-US" dirty="0"/>
                    </a:p>
                  </a:txBody>
                  <a:tcPr/>
                </a:tc>
                <a:tc>
                  <a:txBody>
                    <a:bodyPr/>
                    <a:lstStyle/>
                    <a:p>
                      <a:r>
                        <a:rPr lang="en-US" dirty="0"/>
                        <a:t>Cross Entropy</a:t>
                      </a:r>
                    </a:p>
                  </a:txBody>
                  <a:tcPr/>
                </a:tc>
                <a:extLst>
                  <a:ext uri="{0D108BD9-81ED-4DB2-BD59-A6C34878D82A}">
                    <a16:rowId xmlns:a16="http://schemas.microsoft.com/office/drawing/2014/main" val="10002"/>
                  </a:ext>
                </a:extLst>
              </a:tr>
              <a:tr h="370840">
                <a:tc>
                  <a:txBody>
                    <a:bodyPr/>
                    <a:lstStyle/>
                    <a:p>
                      <a:r>
                        <a:rPr lang="en-US" dirty="0"/>
                        <a:t>Continuous</a:t>
                      </a:r>
                    </a:p>
                  </a:txBody>
                  <a:tcPr/>
                </a:tc>
                <a:tc>
                  <a:txBody>
                    <a:bodyPr/>
                    <a:lstStyle/>
                    <a:p>
                      <a:r>
                        <a:rPr lang="en-US" dirty="0"/>
                        <a:t>Gaussian</a:t>
                      </a:r>
                    </a:p>
                  </a:txBody>
                  <a:tcPr/>
                </a:tc>
                <a:tc>
                  <a:txBody>
                    <a:bodyPr/>
                    <a:lstStyle/>
                    <a:p>
                      <a:r>
                        <a:rPr lang="en-US" dirty="0"/>
                        <a:t>Linear</a:t>
                      </a:r>
                    </a:p>
                  </a:txBody>
                  <a:tcPr/>
                </a:tc>
                <a:tc>
                  <a:txBody>
                    <a:bodyPr/>
                    <a:lstStyle/>
                    <a:p>
                      <a:r>
                        <a:rPr lang="en-US" dirty="0"/>
                        <a:t>MSE</a:t>
                      </a:r>
                    </a:p>
                  </a:txBody>
                  <a:tcPr/>
                </a:tc>
                <a:extLst>
                  <a:ext uri="{0D108BD9-81ED-4DB2-BD59-A6C34878D82A}">
                    <a16:rowId xmlns:a16="http://schemas.microsoft.com/office/drawing/2014/main" val="10003"/>
                  </a:ext>
                </a:extLst>
              </a:tr>
              <a:tr h="370840">
                <a:tc>
                  <a:txBody>
                    <a:bodyPr/>
                    <a:lstStyle/>
                    <a:p>
                      <a:r>
                        <a:rPr lang="en-US" dirty="0"/>
                        <a:t>Continuous</a:t>
                      </a:r>
                    </a:p>
                  </a:txBody>
                  <a:tcPr/>
                </a:tc>
                <a:tc>
                  <a:txBody>
                    <a:bodyPr/>
                    <a:lstStyle/>
                    <a:p>
                      <a:r>
                        <a:rPr lang="en-US" dirty="0"/>
                        <a:t>Arbitrary</a:t>
                      </a:r>
                    </a:p>
                  </a:txBody>
                  <a:tcPr/>
                </a:tc>
                <a:tc>
                  <a:txBody>
                    <a:bodyPr/>
                    <a:lstStyle/>
                    <a:p>
                      <a:r>
                        <a:rPr lang="en-US" dirty="0"/>
                        <a:t>   - </a:t>
                      </a:r>
                    </a:p>
                  </a:txBody>
                  <a:tcPr/>
                </a:tc>
                <a:tc>
                  <a:txBody>
                    <a:bodyPr/>
                    <a:lstStyle/>
                    <a:p>
                      <a:r>
                        <a:rPr lang="en-US" dirty="0"/>
                        <a:t>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525881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Units</a:t>
            </a:r>
          </a:p>
        </p:txBody>
      </p:sp>
      <p:graphicFrame>
        <p:nvGraphicFramePr>
          <p:cNvPr id="3" name="Table 2"/>
          <p:cNvGraphicFramePr>
            <a:graphicFrameLocks noGrp="1"/>
          </p:cNvGraphicFramePr>
          <p:nvPr/>
        </p:nvGraphicFramePr>
        <p:xfrm>
          <a:off x="1746035" y="2316480"/>
          <a:ext cx="8743438" cy="1854200"/>
        </p:xfrm>
        <a:graphic>
          <a:graphicData uri="http://schemas.openxmlformats.org/drawingml/2006/table">
            <a:tbl>
              <a:tblPr firstRow="1" bandRow="1">
                <a:tableStyleId>{073A0DAA-6AF3-43AB-8588-CEC1D06C72B9}</a:tableStyleId>
              </a:tblPr>
              <a:tblGrid>
                <a:gridCol w="2169083">
                  <a:extLst>
                    <a:ext uri="{9D8B030D-6E8A-4147-A177-3AD203B41FA5}">
                      <a16:colId xmlns:a16="http://schemas.microsoft.com/office/drawing/2014/main" val="20000"/>
                    </a:ext>
                  </a:extLst>
                </a:gridCol>
                <a:gridCol w="2236189">
                  <a:extLst>
                    <a:ext uri="{9D8B030D-6E8A-4147-A177-3AD203B41FA5}">
                      <a16:colId xmlns:a16="http://schemas.microsoft.com/office/drawing/2014/main" val="20001"/>
                    </a:ext>
                  </a:extLst>
                </a:gridCol>
                <a:gridCol w="2169083">
                  <a:extLst>
                    <a:ext uri="{9D8B030D-6E8A-4147-A177-3AD203B41FA5}">
                      <a16:colId xmlns:a16="http://schemas.microsoft.com/office/drawing/2014/main" val="20002"/>
                    </a:ext>
                  </a:extLst>
                </a:gridCol>
                <a:gridCol w="2169083">
                  <a:extLst>
                    <a:ext uri="{9D8B030D-6E8A-4147-A177-3AD203B41FA5}">
                      <a16:colId xmlns:a16="http://schemas.microsoft.com/office/drawing/2014/main" val="20003"/>
                    </a:ext>
                  </a:extLst>
                </a:gridCol>
              </a:tblGrid>
              <a:tr h="370840">
                <a:tc>
                  <a:txBody>
                    <a:bodyPr/>
                    <a:lstStyle/>
                    <a:p>
                      <a:r>
                        <a:rPr lang="en-US" dirty="0"/>
                        <a:t>Output Type</a:t>
                      </a:r>
                    </a:p>
                  </a:txBody>
                  <a:tcPr/>
                </a:tc>
                <a:tc>
                  <a:txBody>
                    <a:bodyPr/>
                    <a:lstStyle/>
                    <a:p>
                      <a:r>
                        <a:rPr lang="en-US" dirty="0"/>
                        <a:t>Output Distribution</a:t>
                      </a:r>
                    </a:p>
                  </a:txBody>
                  <a:tcPr/>
                </a:tc>
                <a:tc>
                  <a:txBody>
                    <a:bodyPr/>
                    <a:lstStyle/>
                    <a:p>
                      <a:r>
                        <a:rPr lang="en-US" dirty="0"/>
                        <a:t>Output</a:t>
                      </a:r>
                      <a:r>
                        <a:rPr lang="en-US" baseline="0" dirty="0"/>
                        <a:t> layer</a:t>
                      </a:r>
                      <a:endParaRPr lang="en-US" dirty="0"/>
                    </a:p>
                  </a:txBody>
                  <a:tcPr/>
                </a:tc>
                <a:tc>
                  <a:txBody>
                    <a:bodyPr/>
                    <a:lstStyle/>
                    <a:p>
                      <a:r>
                        <a:rPr lang="en-US" dirty="0"/>
                        <a:t>Loss</a:t>
                      </a:r>
                      <a:r>
                        <a:rPr lang="en-US" baseline="0" dirty="0"/>
                        <a:t> Function</a:t>
                      </a:r>
                      <a:endParaRPr lang="en-US" dirty="0"/>
                    </a:p>
                  </a:txBody>
                  <a:tcPr/>
                </a:tc>
                <a:extLst>
                  <a:ext uri="{0D108BD9-81ED-4DB2-BD59-A6C34878D82A}">
                    <a16:rowId xmlns:a16="http://schemas.microsoft.com/office/drawing/2014/main" val="10000"/>
                  </a:ext>
                </a:extLst>
              </a:tr>
              <a:tr h="370840">
                <a:tc>
                  <a:txBody>
                    <a:bodyPr/>
                    <a:lstStyle/>
                    <a:p>
                      <a:r>
                        <a:rPr lang="en-US" dirty="0"/>
                        <a:t>Binary</a:t>
                      </a:r>
                    </a:p>
                  </a:txBody>
                  <a:tcPr/>
                </a:tc>
                <a:tc>
                  <a:txBody>
                    <a:bodyPr/>
                    <a:lstStyle/>
                    <a:p>
                      <a:r>
                        <a:rPr lang="en-US" dirty="0"/>
                        <a:t>Bernoulli</a:t>
                      </a:r>
                    </a:p>
                  </a:txBody>
                  <a:tcPr/>
                </a:tc>
                <a:tc>
                  <a:txBody>
                    <a:bodyPr/>
                    <a:lstStyle/>
                    <a:p>
                      <a:r>
                        <a:rPr lang="en-US" dirty="0"/>
                        <a:t>Sigmoid</a:t>
                      </a:r>
                    </a:p>
                  </a:txBody>
                  <a:tcPr/>
                </a:tc>
                <a:tc>
                  <a:txBody>
                    <a:bodyPr/>
                    <a:lstStyle/>
                    <a:p>
                      <a:r>
                        <a:rPr lang="en-US" dirty="0"/>
                        <a:t>Binary</a:t>
                      </a:r>
                      <a:r>
                        <a:rPr lang="en-US" baseline="0" dirty="0"/>
                        <a:t> Cross Entropy</a:t>
                      </a:r>
                      <a:endParaRPr lang="en-US" dirty="0"/>
                    </a:p>
                  </a:txBody>
                  <a:tcPr/>
                </a:tc>
                <a:extLst>
                  <a:ext uri="{0D108BD9-81ED-4DB2-BD59-A6C34878D82A}">
                    <a16:rowId xmlns:a16="http://schemas.microsoft.com/office/drawing/2014/main" val="10001"/>
                  </a:ext>
                </a:extLst>
              </a:tr>
              <a:tr h="370840">
                <a:tc>
                  <a:txBody>
                    <a:bodyPr/>
                    <a:lstStyle/>
                    <a:p>
                      <a:r>
                        <a:rPr lang="en-US" dirty="0"/>
                        <a:t>Discrete</a:t>
                      </a:r>
                    </a:p>
                  </a:txBody>
                  <a:tcPr/>
                </a:tc>
                <a:tc>
                  <a:txBody>
                    <a:bodyPr/>
                    <a:lstStyle/>
                    <a:p>
                      <a:r>
                        <a:rPr lang="en-US" dirty="0" err="1"/>
                        <a:t>Multinoulli</a:t>
                      </a:r>
                      <a:endParaRPr lang="en-US" dirty="0"/>
                    </a:p>
                  </a:txBody>
                  <a:tcPr/>
                </a:tc>
                <a:tc>
                  <a:txBody>
                    <a:bodyPr/>
                    <a:lstStyle/>
                    <a:p>
                      <a:r>
                        <a:rPr lang="en-US" dirty="0" err="1"/>
                        <a:t>Softmax</a:t>
                      </a:r>
                      <a:endParaRPr lang="en-US" dirty="0"/>
                    </a:p>
                  </a:txBody>
                  <a:tcPr/>
                </a:tc>
                <a:tc>
                  <a:txBody>
                    <a:bodyPr/>
                    <a:lstStyle/>
                    <a:p>
                      <a:r>
                        <a:rPr lang="en-US" dirty="0"/>
                        <a:t>Cross Entropy</a:t>
                      </a:r>
                    </a:p>
                  </a:txBody>
                  <a:tcPr/>
                </a:tc>
                <a:extLst>
                  <a:ext uri="{0D108BD9-81ED-4DB2-BD59-A6C34878D82A}">
                    <a16:rowId xmlns:a16="http://schemas.microsoft.com/office/drawing/2014/main" val="10002"/>
                  </a:ext>
                </a:extLst>
              </a:tr>
              <a:tr h="370840">
                <a:tc>
                  <a:txBody>
                    <a:bodyPr/>
                    <a:lstStyle/>
                    <a:p>
                      <a:r>
                        <a:rPr lang="en-US" dirty="0"/>
                        <a:t>Continuous</a:t>
                      </a:r>
                    </a:p>
                  </a:txBody>
                  <a:tcPr/>
                </a:tc>
                <a:tc>
                  <a:txBody>
                    <a:bodyPr/>
                    <a:lstStyle/>
                    <a:p>
                      <a:r>
                        <a:rPr lang="en-US" dirty="0"/>
                        <a:t>Gaussian</a:t>
                      </a:r>
                    </a:p>
                  </a:txBody>
                  <a:tcPr/>
                </a:tc>
                <a:tc>
                  <a:txBody>
                    <a:bodyPr/>
                    <a:lstStyle/>
                    <a:p>
                      <a:r>
                        <a:rPr lang="en-US" dirty="0"/>
                        <a:t>Linear</a:t>
                      </a:r>
                    </a:p>
                  </a:txBody>
                  <a:tcPr/>
                </a:tc>
                <a:tc>
                  <a:txBody>
                    <a:bodyPr/>
                    <a:lstStyle/>
                    <a:p>
                      <a:r>
                        <a:rPr lang="en-US" dirty="0"/>
                        <a:t>MSE</a:t>
                      </a:r>
                    </a:p>
                  </a:txBody>
                  <a:tcPr/>
                </a:tc>
                <a:extLst>
                  <a:ext uri="{0D108BD9-81ED-4DB2-BD59-A6C34878D82A}">
                    <a16:rowId xmlns:a16="http://schemas.microsoft.com/office/drawing/2014/main" val="10003"/>
                  </a:ext>
                </a:extLst>
              </a:tr>
              <a:tr h="370840">
                <a:tc>
                  <a:txBody>
                    <a:bodyPr/>
                    <a:lstStyle/>
                    <a:p>
                      <a:r>
                        <a:rPr lang="en-US" dirty="0"/>
                        <a:t>Continuous</a:t>
                      </a:r>
                    </a:p>
                  </a:txBody>
                  <a:tcPr/>
                </a:tc>
                <a:tc>
                  <a:txBody>
                    <a:bodyPr/>
                    <a:lstStyle/>
                    <a:p>
                      <a:r>
                        <a:rPr lang="en-US" dirty="0"/>
                        <a:t>Arbitrary</a:t>
                      </a:r>
                    </a:p>
                  </a:txBody>
                  <a:tcPr/>
                </a:tc>
                <a:tc>
                  <a:txBody>
                    <a:bodyPr/>
                    <a:lstStyle/>
                    <a:p>
                      <a:r>
                        <a:rPr lang="en-US" dirty="0"/>
                        <a:t>   - </a:t>
                      </a:r>
                    </a:p>
                  </a:txBody>
                  <a:tcPr/>
                </a:tc>
                <a:tc>
                  <a:txBody>
                    <a:bodyPr/>
                    <a:lstStyle/>
                    <a:p>
                      <a:r>
                        <a:rPr lang="en-US" dirty="0"/>
                        <a:t> GANS</a:t>
                      </a:r>
                    </a:p>
                  </a:txBody>
                  <a:tcPr/>
                </a:tc>
                <a:extLst>
                  <a:ext uri="{0D108BD9-81ED-4DB2-BD59-A6C34878D82A}">
                    <a16:rowId xmlns:a16="http://schemas.microsoft.com/office/drawing/2014/main" val="10004"/>
                  </a:ext>
                </a:extLst>
              </a:tr>
            </a:tbl>
          </a:graphicData>
        </a:graphic>
      </p:graphicFrame>
      <p:sp>
        <p:nvSpPr>
          <p:cNvPr id="4" name="TextBox 3"/>
          <p:cNvSpPr txBox="1"/>
          <p:nvPr/>
        </p:nvSpPr>
        <p:spPr>
          <a:xfrm>
            <a:off x="3372066" y="4934077"/>
            <a:ext cx="5491375" cy="707886"/>
          </a:xfrm>
          <a:prstGeom prst="rect">
            <a:avLst/>
          </a:prstGeom>
          <a:noFill/>
        </p:spPr>
        <p:txBody>
          <a:bodyPr wrap="none" rtlCol="0">
            <a:spAutoFit/>
          </a:bodyPr>
          <a:lstStyle/>
          <a:p>
            <a:r>
              <a:rPr lang="en-US" sz="4000" b="1" dirty="0">
                <a:solidFill>
                  <a:srgbClr val="C00000"/>
                </a:solidFill>
              </a:rPr>
              <a:t>Lectures 18-19 in CS109B</a:t>
            </a:r>
          </a:p>
        </p:txBody>
      </p:sp>
    </p:spTree>
    <p:extLst>
      <p:ext uri="{BB962C8B-B14F-4D97-AF65-F5344CB8AC3E}">
        <p14:creationId xmlns:p14="http://schemas.microsoft.com/office/powerpoint/2010/main" val="425056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a:t>
            </a:r>
          </a:p>
        </p:txBody>
      </p:sp>
      <p:sp>
        <p:nvSpPr>
          <p:cNvPr id="3" name="Content Placeholder 2"/>
          <p:cNvSpPr>
            <a:spLocks noGrp="1"/>
          </p:cNvSpPr>
          <p:nvPr>
            <p:ph idx="1"/>
          </p:nvPr>
        </p:nvSpPr>
        <p:spPr>
          <a:xfrm>
            <a:off x="1145177" y="1083937"/>
            <a:ext cx="8369300" cy="4525963"/>
          </a:xfrm>
        </p:spPr>
        <p:txBody>
          <a:bodyPr>
            <a:normAutofit/>
          </a:bodyPr>
          <a:lstStyle/>
          <a:p>
            <a:r>
              <a:rPr lang="en-US" sz="2400" dirty="0"/>
              <a:t>Example: </a:t>
            </a:r>
            <a:r>
              <a:rPr lang="en-US" sz="2400" dirty="0">
                <a:solidFill>
                  <a:srgbClr val="0000FF"/>
                </a:solidFill>
              </a:rPr>
              <a:t>sigmoid output + squared loss</a:t>
            </a:r>
          </a:p>
          <a:p>
            <a:endParaRPr lang="en-US" sz="2400" dirty="0"/>
          </a:p>
          <a:p>
            <a:endParaRPr lang="en-US" sz="2400" dirty="0"/>
          </a:p>
          <a:p>
            <a:endParaRPr lang="en-US" sz="2400" dirty="0"/>
          </a:p>
          <a:p>
            <a:endParaRPr lang="en-US" sz="2400" dirty="0"/>
          </a:p>
        </p:txBody>
      </p:sp>
      <p:cxnSp>
        <p:nvCxnSpPr>
          <p:cNvPr id="11" name="Straight Arrow Connector 10"/>
          <p:cNvCxnSpPr/>
          <p:nvPr/>
        </p:nvCxnSpPr>
        <p:spPr>
          <a:xfrm flipH="1">
            <a:off x="5227844" y="2648338"/>
            <a:ext cx="269875" cy="396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073605" y="2213983"/>
            <a:ext cx="2365375" cy="461665"/>
          </a:xfrm>
          <a:prstGeom prst="rect">
            <a:avLst/>
          </a:prstGeom>
          <a:noFill/>
        </p:spPr>
        <p:txBody>
          <a:bodyPr wrap="square" rtlCol="0">
            <a:spAutoFit/>
          </a:bodyPr>
          <a:lstStyle/>
          <a:p>
            <a:pPr algn="ctr"/>
            <a:r>
              <a:rPr lang="en-US" sz="2400" i="1" dirty="0"/>
              <a:t>Flat surfaces</a:t>
            </a:r>
          </a:p>
        </p:txBody>
      </p:sp>
      <p:cxnSp>
        <p:nvCxnSpPr>
          <p:cNvPr id="12" name="Straight Arrow Connector 11"/>
          <p:cNvCxnSpPr/>
          <p:nvPr/>
        </p:nvCxnSpPr>
        <p:spPr>
          <a:xfrm>
            <a:off x="6914426" y="2648339"/>
            <a:ext cx="212724" cy="396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4271485" y="1535062"/>
                <a:ext cx="3969613" cy="497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𝐿</m:t>
                          </m:r>
                        </m:e>
                        <m:sub>
                          <m:r>
                            <a:rPr lang="en-US" sz="2400" b="0" i="1" smtClean="0">
                              <a:latin typeface="Cambria Math" charset="0"/>
                            </a:rPr>
                            <m:t>𝑠𝑞</m:t>
                          </m:r>
                        </m:sub>
                      </m:sSub>
                      <m:r>
                        <a:rPr lang="en-US" sz="2400" b="0" i="1" smtClean="0">
                          <a:latin typeface="Cambria Math"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charset="0"/>
                                </a:rPr>
                                <m:t>𝑦</m:t>
                              </m:r>
                              <m:r>
                                <a:rPr lang="en-US" sz="2400" b="0" i="1" smtClean="0">
                                  <a:latin typeface="Cambria Math" charset="0"/>
                                </a:rPr>
                                <m:t>−</m:t>
                              </m:r>
                              <m:acc>
                                <m:accPr>
                                  <m:chr m:val="̂"/>
                                  <m:ctrlPr>
                                    <a:rPr lang="en-US" sz="2400" b="0" i="1" smtClean="0">
                                      <a:latin typeface="Cambria Math" panose="02040503050406030204" pitchFamily="18" charset="0"/>
                                    </a:rPr>
                                  </m:ctrlPr>
                                </m:accPr>
                                <m:e>
                                  <m:r>
                                    <a:rPr lang="en-US" sz="2400" b="0" i="1" smtClean="0">
                                      <a:latin typeface="Cambria Math" charset="0"/>
                                    </a:rPr>
                                    <m:t>𝑦</m:t>
                                  </m:r>
                                </m:e>
                              </m:acc>
                            </m:e>
                          </m:d>
                        </m:e>
                        <m:sup>
                          <m:r>
                            <a:rPr lang="en-US" sz="2400" b="0" i="1" smtClean="0">
                              <a:latin typeface="Cambria Math" charset="0"/>
                            </a:rPr>
                            <m:t>2</m:t>
                          </m:r>
                        </m:sup>
                      </m:sSup>
                      <m:r>
                        <a:rPr lang="en-US" sz="2400" b="0" i="0" smtClean="0">
                          <a:latin typeface="Cambria Math"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m:rPr>
                                  <m:sty m:val="p"/>
                                </m:rPr>
                                <a:rPr lang="en-US" sz="2400" b="0" i="0" smtClean="0">
                                  <a:latin typeface="Cambria Math" charset="0"/>
                                </a:rPr>
                                <m:t>y</m:t>
                              </m:r>
                              <m:r>
                                <a:rPr lang="en-US" sz="2400" b="0" i="0" smtClean="0">
                                  <a:latin typeface="Cambria Math" charset="0"/>
                                </a:rPr>
                                <m:t>−</m:t>
                              </m:r>
                              <m:r>
                                <a:rPr lang="en-US" sz="2400" b="0" i="1" smtClean="0">
                                  <a:latin typeface="Cambria Math" charset="0"/>
                                </a:rPr>
                                <m:t>𝜎</m:t>
                              </m:r>
                              <m:d>
                                <m:dPr>
                                  <m:ctrlPr>
                                    <a:rPr lang="en-US" sz="2400" b="0" i="1" smtClean="0">
                                      <a:latin typeface="Cambria Math" panose="02040503050406030204" pitchFamily="18" charset="0"/>
                                    </a:rPr>
                                  </m:ctrlPr>
                                </m:dPr>
                                <m:e>
                                  <m:r>
                                    <a:rPr lang="en-US" sz="2400" b="0" i="1" smtClean="0">
                                      <a:latin typeface="Cambria Math" charset="0"/>
                                    </a:rPr>
                                    <m:t>𝑥</m:t>
                                  </m:r>
                                </m:e>
                              </m:d>
                            </m:e>
                          </m:d>
                        </m:e>
                        <m:sup>
                          <m:r>
                            <a:rPr lang="en-US" sz="2400" b="0" i="1" smtClean="0">
                              <a:latin typeface="Cambria Math" charset="0"/>
                            </a:rPr>
                            <m:t>2</m:t>
                          </m:r>
                        </m:sup>
                      </m:sSup>
                    </m:oMath>
                  </m:oMathPara>
                </a14:m>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4271485" y="1535062"/>
                <a:ext cx="3969613" cy="497252"/>
              </a:xfrm>
              <a:prstGeom prst="rect">
                <a:avLst/>
              </a:prstGeom>
              <a:blipFill rotWithShape="0">
                <a:blip r:embed="rId2"/>
                <a:stretch>
                  <a:fillRect/>
                </a:stretch>
              </a:blipFill>
            </p:spPr>
            <p:txBody>
              <a:bodyPr/>
              <a:lstStyle/>
              <a:p>
                <a:r>
                  <a:rPr lang="en-US">
                    <a:noFill/>
                  </a:rPr>
                  <a:t> </a:t>
                </a:r>
              </a:p>
            </p:txBody>
          </p:sp>
        </mc:Fallback>
      </mc:AlternateContent>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477" y="2675648"/>
            <a:ext cx="6096000" cy="36576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094" y="2648338"/>
            <a:ext cx="6096000" cy="3657600"/>
          </a:xfrm>
          <a:prstGeom prst="rect">
            <a:avLst/>
          </a:prstGeom>
        </p:spPr>
      </p:pic>
    </p:spTree>
    <p:extLst>
      <p:ext uri="{BB962C8B-B14F-4D97-AF65-F5344CB8AC3E}">
        <p14:creationId xmlns:p14="http://schemas.microsoft.com/office/powerpoint/2010/main" val="25808061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Function</a:t>
            </a:r>
          </a:p>
        </p:txBody>
      </p:sp>
      <p:sp>
        <p:nvSpPr>
          <p:cNvPr id="3" name="Content Placeholder 2"/>
          <p:cNvSpPr>
            <a:spLocks noGrp="1"/>
          </p:cNvSpPr>
          <p:nvPr>
            <p:ph idx="1"/>
          </p:nvPr>
        </p:nvSpPr>
        <p:spPr>
          <a:xfrm>
            <a:off x="965200" y="1166018"/>
            <a:ext cx="8369300" cy="4525963"/>
          </a:xfrm>
        </p:spPr>
        <p:txBody>
          <a:bodyPr>
            <a:normAutofit/>
          </a:bodyPr>
          <a:lstStyle/>
          <a:p>
            <a:r>
              <a:rPr lang="en-US" sz="2400" dirty="0"/>
              <a:t>Example: </a:t>
            </a:r>
            <a:r>
              <a:rPr lang="en-US" sz="2400" dirty="0">
                <a:solidFill>
                  <a:srgbClr val="0000FF"/>
                </a:solidFill>
              </a:rPr>
              <a:t>sigmoid output + cross-entropy loss</a:t>
            </a:r>
          </a:p>
          <a:p>
            <a:endParaRPr lang="en-US" sz="2400" dirty="0"/>
          </a:p>
          <a:p>
            <a:endParaRPr lang="en-US" sz="2400" dirty="0"/>
          </a:p>
          <a:p>
            <a:endParaRPr lang="en-US" sz="2400" dirty="0"/>
          </a:p>
          <a:p>
            <a:endParaRPr lang="en-US" sz="2400" dirty="0"/>
          </a:p>
        </p:txBody>
      </p:sp>
      <p:sp>
        <p:nvSpPr>
          <p:cNvPr id="16" name="TextBox 15"/>
          <p:cNvSpPr txBox="1"/>
          <p:nvPr/>
        </p:nvSpPr>
        <p:spPr>
          <a:xfrm>
            <a:off x="7193191" y="-826407"/>
            <a:ext cx="3857624" cy="707886"/>
          </a:xfrm>
          <a:prstGeom prst="rect">
            <a:avLst/>
          </a:prstGeom>
          <a:noFill/>
        </p:spPr>
        <p:txBody>
          <a:bodyPr wrap="square" rtlCol="0">
            <a:spAutoFit/>
          </a:bodyPr>
          <a:lstStyle/>
          <a:p>
            <a:pPr algn="ctr"/>
            <a:r>
              <a:rPr lang="en-US" sz="2000" i="1" dirty="0">
                <a:solidFill>
                  <a:srgbClr val="800000"/>
                </a:solidFill>
              </a:rPr>
              <a:t>Saturates only when the model makes correct predictions</a:t>
            </a:r>
          </a:p>
        </p:txBody>
      </p:sp>
      <p:cxnSp>
        <p:nvCxnSpPr>
          <p:cNvPr id="17" name="Straight Arrow Connector 16"/>
          <p:cNvCxnSpPr/>
          <p:nvPr/>
        </p:nvCxnSpPr>
        <p:spPr>
          <a:xfrm flipH="1" flipV="1">
            <a:off x="8890002" y="-1581807"/>
            <a:ext cx="714373" cy="6270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p:cNvSpPr txBox="1"/>
              <p:nvPr/>
            </p:nvSpPr>
            <p:spPr>
              <a:xfrm>
                <a:off x="3340894" y="2088000"/>
                <a:ext cx="629432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𝐿</m:t>
                          </m:r>
                        </m:e>
                        <m:sub>
                          <m:r>
                            <a:rPr lang="en-US" sz="2400" b="0" i="1" smtClean="0">
                              <a:latin typeface="Cambria Math" charset="0"/>
                            </a:rPr>
                            <m:t>𝑐𝑒</m:t>
                          </m:r>
                        </m:sub>
                      </m:sSub>
                      <m:d>
                        <m:dPr>
                          <m:ctrlPr>
                            <a:rPr lang="en-US" sz="2400" b="0" i="1" smtClean="0">
                              <a:latin typeface="Cambria Math" panose="02040503050406030204" pitchFamily="18" charset="0"/>
                            </a:rPr>
                          </m:ctrlPr>
                        </m:dPr>
                        <m:e>
                          <m:r>
                            <a:rPr lang="en-US" sz="2400" b="0" i="1" smtClean="0">
                              <a:latin typeface="Cambria Math" charset="0"/>
                            </a:rPr>
                            <m:t>𝑦</m:t>
                          </m:r>
                          <m:r>
                            <a:rPr lang="en-US" sz="2400" b="0" i="1" smtClean="0">
                              <a:latin typeface="Cambria Math" charset="0"/>
                            </a:rPr>
                            <m:t>,</m:t>
                          </m:r>
                          <m:acc>
                            <m:accPr>
                              <m:chr m:val="̂"/>
                              <m:ctrlPr>
                                <a:rPr lang="en-US" sz="2400" b="0" i="1" smtClean="0">
                                  <a:latin typeface="Cambria Math" panose="02040503050406030204" pitchFamily="18" charset="0"/>
                                </a:rPr>
                              </m:ctrlPr>
                            </m:accPr>
                            <m:e>
                              <m:r>
                                <a:rPr lang="en-US" sz="2400" b="0" i="1" smtClean="0">
                                  <a:latin typeface="Cambria Math" charset="0"/>
                                </a:rPr>
                                <m:t>𝑦</m:t>
                              </m:r>
                            </m:e>
                          </m:acc>
                        </m:e>
                      </m:d>
                      <m:r>
                        <a:rPr lang="en-US" sz="2400" b="0" i="1" smtClean="0">
                          <a:latin typeface="Cambria Math" charset="0"/>
                        </a:rPr>
                        <m:t>=−{ </m:t>
                      </m:r>
                      <m:r>
                        <a:rPr lang="en-US" sz="2400" b="0" i="1" smtClean="0">
                          <a:latin typeface="Cambria Math" charset="0"/>
                        </a:rPr>
                        <m:t>𝑦</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smtClean="0">
                                  <a:latin typeface="Cambria Math" charset="0"/>
                                </a:rPr>
                                <m:t>)}</m:t>
                              </m:r>
                            </m:e>
                          </m:func>
                        </m:e>
                      </m:func>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3340894" y="2088000"/>
                <a:ext cx="6294324" cy="369332"/>
              </a:xfrm>
              <a:prstGeom prst="rect">
                <a:avLst/>
              </a:prstGeom>
              <a:blipFill rotWithShape="0">
                <a:blip r:embed="rId2"/>
                <a:stretch>
                  <a:fillRect t="-143333" b="-178333"/>
                </a:stretch>
              </a:blipFill>
            </p:spPr>
            <p:txBody>
              <a:bodyPr/>
              <a:lstStyle/>
              <a:p>
                <a:r>
                  <a:rPr lang="en-US">
                    <a:noFill/>
                  </a:rPr>
                  <a:t> </a:t>
                </a:r>
              </a:p>
            </p:txBody>
          </p:sp>
        </mc:Fallback>
      </mc:AlternateContent>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50" y="2813582"/>
            <a:ext cx="6096000" cy="36576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6708" y="2813582"/>
            <a:ext cx="6096000" cy="3657600"/>
          </a:xfrm>
          <a:prstGeom prst="rect">
            <a:avLst/>
          </a:prstGeom>
        </p:spPr>
      </p:pic>
    </p:spTree>
    <p:extLst>
      <p:ext uri="{BB962C8B-B14F-4D97-AF65-F5344CB8AC3E}">
        <p14:creationId xmlns:p14="http://schemas.microsoft.com/office/powerpoint/2010/main" val="5217042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1200"/>
              </a:spcAft>
            </a:pPr>
            <a:r>
              <a:rPr lang="en-US" sz="3600" dirty="0"/>
              <a:t>Design Choices: Architecture</a:t>
            </a:r>
            <a:endParaRPr lang="en-US" dirty="0">
              <a:solidFill>
                <a:srgbClr val="0000FF"/>
              </a:solidFill>
            </a:endParaRPr>
          </a:p>
        </p:txBody>
      </p:sp>
      <p:sp>
        <p:nvSpPr>
          <p:cNvPr id="3" name="Slide Number Placeholder 2"/>
          <p:cNvSpPr>
            <a:spLocks noGrp="1"/>
          </p:cNvSpPr>
          <p:nvPr>
            <p:ph type="sldNum" sz="quarter" idx="12"/>
          </p:nvPr>
        </p:nvSpPr>
        <p:spPr/>
        <p:txBody>
          <a:bodyPr/>
          <a:lstStyle/>
          <a:p>
            <a:fld id="{74FD6AAA-7C75-FB4B-8EA1-06B22787237D}" type="slidenum">
              <a:rPr lang="en-US" smtClean="0"/>
              <a:t>124</a:t>
            </a:fld>
            <a:endParaRPr lang="en-US"/>
          </a:p>
        </p:txBody>
      </p:sp>
    </p:spTree>
    <p:extLst>
      <p:ext uri="{BB962C8B-B14F-4D97-AF65-F5344CB8AC3E}">
        <p14:creationId xmlns:p14="http://schemas.microsoft.com/office/powerpoint/2010/main" val="6624935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NN in action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500" y="900350"/>
            <a:ext cx="5130800" cy="1663700"/>
          </a:xfrm>
          <a:prstGeom prst="rect">
            <a:avLst/>
          </a:prstGeom>
        </p:spPr>
      </p:pic>
    </p:spTree>
    <p:extLst>
      <p:ext uri="{BB962C8B-B14F-4D97-AF65-F5344CB8AC3E}">
        <p14:creationId xmlns:p14="http://schemas.microsoft.com/office/powerpoint/2010/main" val="2093386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NN in action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9640" y="904654"/>
            <a:ext cx="5130800" cy="2374900"/>
          </a:xfrm>
          <a:prstGeom prst="rect">
            <a:avLst/>
          </a:prstGeom>
        </p:spPr>
      </p:pic>
    </p:spTree>
    <p:extLst>
      <p:ext uri="{BB962C8B-B14F-4D97-AF65-F5344CB8AC3E}">
        <p14:creationId xmlns:p14="http://schemas.microsoft.com/office/powerpoint/2010/main" val="9316261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NN in action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3512" y="459923"/>
            <a:ext cx="5130800" cy="3086100"/>
          </a:xfrm>
          <a:prstGeom prst="rect">
            <a:avLst/>
          </a:prstGeom>
        </p:spPr>
      </p:pic>
    </p:spTree>
    <p:extLst>
      <p:ext uri="{BB962C8B-B14F-4D97-AF65-F5344CB8AC3E}">
        <p14:creationId xmlns:p14="http://schemas.microsoft.com/office/powerpoint/2010/main" val="14656102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4360" y="305618"/>
            <a:ext cx="5643880" cy="3394710"/>
          </a:xfrm>
          <a:prstGeom prst="rect">
            <a:avLst/>
          </a:prstGeom>
        </p:spPr>
      </p:pic>
      <p:sp>
        <p:nvSpPr>
          <p:cNvPr id="2" name="Title 1"/>
          <p:cNvSpPr>
            <a:spLocks noGrp="1"/>
          </p:cNvSpPr>
          <p:nvPr>
            <p:ph type="title"/>
          </p:nvPr>
        </p:nvSpPr>
        <p:spPr/>
        <p:txBody>
          <a:bodyPr/>
          <a:lstStyle/>
          <a:p>
            <a:r>
              <a:rPr lang="en-US" dirty="0"/>
              <a:t>NN in action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sp>
        <p:nvSpPr>
          <p:cNvPr id="6" name="Rectangle 5"/>
          <p:cNvSpPr/>
          <p:nvPr/>
        </p:nvSpPr>
        <p:spPr>
          <a:xfrm rot="16200000">
            <a:off x="5619750" y="1828799"/>
            <a:ext cx="673099" cy="748357"/>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mr-IN" dirty="0">
                <a:solidFill>
                  <a:schemeClr val="tx1">
                    <a:lumMod val="75000"/>
                    <a:lumOff val="25000"/>
                  </a:schemeClr>
                </a:solidFill>
              </a:rPr>
              <a:t>…</a:t>
            </a:r>
            <a:endParaRPr lang="en-US" dirty="0">
              <a:solidFill>
                <a:schemeClr val="tx1">
                  <a:lumMod val="75000"/>
                  <a:lumOff val="25000"/>
                </a:schemeClr>
              </a:solidFill>
            </a:endParaRPr>
          </a:p>
        </p:txBody>
      </p:sp>
    </p:spTree>
    <p:extLst>
      <p:ext uri="{BB962C8B-B14F-4D97-AF65-F5344CB8AC3E}">
        <p14:creationId xmlns:p14="http://schemas.microsoft.com/office/powerpoint/2010/main" val="25068793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350" y="1134012"/>
            <a:ext cx="7099300" cy="1663700"/>
          </a:xfrm>
          <a:prstGeom prst="rect">
            <a:avLst/>
          </a:prstGeom>
        </p:spPr>
      </p:pic>
      <p:sp>
        <p:nvSpPr>
          <p:cNvPr id="2" name="Title 1"/>
          <p:cNvSpPr>
            <a:spLocks noGrp="1"/>
          </p:cNvSpPr>
          <p:nvPr>
            <p:ph type="title"/>
          </p:nvPr>
        </p:nvSpPr>
        <p:spPr/>
        <p:txBody>
          <a:bodyPr/>
          <a:lstStyle/>
          <a:p>
            <a:r>
              <a:rPr lang="en-US" dirty="0"/>
              <a:t>NN in action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spTree>
    <p:extLst>
      <p:ext uri="{BB962C8B-B14F-4D97-AF65-F5344CB8AC3E}">
        <p14:creationId xmlns:p14="http://schemas.microsoft.com/office/powerpoint/2010/main" val="4238333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2</a:t>
            </a:r>
          </a:p>
        </p:txBody>
      </p:sp>
      <p:sp>
        <p:nvSpPr>
          <p:cNvPr id="5" name="Slide Number Placeholder 4"/>
          <p:cNvSpPr>
            <a:spLocks noGrp="1"/>
          </p:cNvSpPr>
          <p:nvPr>
            <p:ph type="sldNum" sz="quarter" idx="12"/>
          </p:nvPr>
        </p:nvSpPr>
        <p:spPr/>
        <p:txBody>
          <a:bodyPr/>
          <a:lstStyle/>
          <a:p>
            <a:fld id="{47445CB2-BF6F-6E49-AC61-7BDDE2E02F5B}" type="slidenum">
              <a:rPr lang="en-US" smtClean="0"/>
              <a:t>13</a:t>
            </a:fld>
            <a:endParaRPr lang="en-US"/>
          </a:p>
        </p:txBody>
      </p:sp>
      <p:pic>
        <p:nvPicPr>
          <p:cNvPr id="3" name="Picture 2">
            <a:extLst>
              <a:ext uri="{FF2B5EF4-FFF2-40B4-BE49-F238E27FC236}">
                <a16:creationId xmlns:a16="http://schemas.microsoft.com/office/drawing/2014/main" id="{ACD5B7B8-A42E-B443-A0DF-CE38C5B0982F}"/>
              </a:ext>
            </a:extLst>
          </p:cNvPr>
          <p:cNvPicPr>
            <a:picLocks noChangeAspect="1"/>
          </p:cNvPicPr>
          <p:nvPr/>
        </p:nvPicPr>
        <p:blipFill>
          <a:blip r:embed="rId2"/>
          <a:stretch>
            <a:fillRect/>
          </a:stretch>
        </p:blipFill>
        <p:spPr>
          <a:xfrm>
            <a:off x="2209800" y="1016000"/>
            <a:ext cx="7772400" cy="4826000"/>
          </a:xfrm>
          <a:prstGeom prst="rect">
            <a:avLst/>
          </a:prstGeom>
        </p:spPr>
      </p:pic>
    </p:spTree>
    <p:extLst>
      <p:ext uri="{BB962C8B-B14F-4D97-AF65-F5344CB8AC3E}">
        <p14:creationId xmlns:p14="http://schemas.microsoft.com/office/powerpoint/2010/main" val="295381674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390" y="904654"/>
            <a:ext cx="7099300" cy="2374900"/>
          </a:xfrm>
          <a:prstGeom prst="rect">
            <a:avLst/>
          </a:prstGeom>
        </p:spPr>
      </p:pic>
      <p:sp>
        <p:nvSpPr>
          <p:cNvPr id="2" name="Title 1"/>
          <p:cNvSpPr>
            <a:spLocks noGrp="1"/>
          </p:cNvSpPr>
          <p:nvPr>
            <p:ph type="title"/>
          </p:nvPr>
        </p:nvSpPr>
        <p:spPr/>
        <p:txBody>
          <a:bodyPr/>
          <a:lstStyle/>
          <a:p>
            <a:r>
              <a:rPr lang="en-US" dirty="0"/>
              <a:t>NN in action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spTree>
    <p:extLst>
      <p:ext uri="{BB962C8B-B14F-4D97-AF65-F5344CB8AC3E}">
        <p14:creationId xmlns:p14="http://schemas.microsoft.com/office/powerpoint/2010/main" val="16605124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350" y="608596"/>
            <a:ext cx="9055100" cy="3086100"/>
          </a:xfrm>
          <a:prstGeom prst="rect">
            <a:avLst/>
          </a:prstGeom>
        </p:spPr>
      </p:pic>
      <p:sp>
        <p:nvSpPr>
          <p:cNvPr id="2" name="Title 1"/>
          <p:cNvSpPr>
            <a:spLocks noGrp="1"/>
          </p:cNvSpPr>
          <p:nvPr>
            <p:ph type="title"/>
          </p:nvPr>
        </p:nvSpPr>
        <p:spPr/>
        <p:txBody>
          <a:bodyPr/>
          <a:lstStyle/>
          <a:p>
            <a:r>
              <a:rPr lang="en-US" dirty="0"/>
              <a:t>NN in action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spTree>
    <p:extLst>
      <p:ext uri="{BB962C8B-B14F-4D97-AF65-F5344CB8AC3E}">
        <p14:creationId xmlns:p14="http://schemas.microsoft.com/office/powerpoint/2010/main" val="1553486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Approximation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3250" y="1128439"/>
                <a:ext cx="8125254" cy="4525963"/>
              </a:xfrm>
            </p:spPr>
            <p:txBody>
              <a:bodyPr>
                <a:noAutofit/>
              </a:bodyPr>
              <a:lstStyle/>
              <a:p>
                <a:pPr>
                  <a:spcAft>
                    <a:spcPts val="1200"/>
                  </a:spcAft>
                </a:pPr>
                <a:r>
                  <a:rPr lang="en-US" sz="2400" b="1" dirty="0">
                    <a:solidFill>
                      <a:srgbClr val="C00000"/>
                    </a:solidFill>
                  </a:rPr>
                  <a:t>Think of a Neural Network as function approximation. </a:t>
                </a:r>
              </a:p>
              <a:p>
                <a:pPr>
                  <a:spcAft>
                    <a:spcPts val="1200"/>
                  </a:spcAft>
                </a:pPr>
                <a14:m>
                  <m:oMathPara xmlns:m="http://schemas.openxmlformats.org/officeDocument/2006/math">
                    <m:oMathParaPr>
                      <m:jc m:val="centerGroup"/>
                    </m:oMathParaPr>
                    <m:oMath xmlns:m="http://schemas.openxmlformats.org/officeDocument/2006/math">
                      <m:r>
                        <a:rPr lang="en-US" sz="2400" b="0" i="1" smtClean="0">
                          <a:solidFill>
                            <a:srgbClr val="0000FF"/>
                          </a:solidFill>
                          <a:latin typeface="Cambria Math" charset="0"/>
                        </a:rPr>
                        <m:t>𝑌</m:t>
                      </m:r>
                      <m:r>
                        <a:rPr lang="en-US" sz="2400" b="0" i="1" smtClean="0">
                          <a:solidFill>
                            <a:srgbClr val="0000FF"/>
                          </a:solidFill>
                          <a:latin typeface="Cambria Math" charset="0"/>
                        </a:rPr>
                        <m:t>=</m:t>
                      </m:r>
                      <m:r>
                        <a:rPr lang="en-US" sz="2400" b="0" i="1" smtClean="0">
                          <a:solidFill>
                            <a:srgbClr val="0000FF"/>
                          </a:solidFill>
                          <a:latin typeface="Cambria Math" charset="0"/>
                        </a:rPr>
                        <m:t>𝑓</m:t>
                      </m:r>
                      <m:d>
                        <m:dPr>
                          <m:ctrlPr>
                            <a:rPr lang="en-US" sz="2400" b="0" i="1" smtClean="0">
                              <a:solidFill>
                                <a:srgbClr val="0000FF"/>
                              </a:solidFill>
                              <a:latin typeface="Cambria Math" panose="02040503050406030204" pitchFamily="18" charset="0"/>
                            </a:rPr>
                          </m:ctrlPr>
                        </m:dPr>
                        <m:e>
                          <m:r>
                            <a:rPr lang="en-US" sz="2400" b="0" i="1" smtClean="0">
                              <a:solidFill>
                                <a:srgbClr val="0000FF"/>
                              </a:solidFill>
                              <a:latin typeface="Cambria Math" charset="0"/>
                            </a:rPr>
                            <m:t>𝑥</m:t>
                          </m:r>
                        </m:e>
                      </m:d>
                      <m:r>
                        <a:rPr lang="en-US" sz="2400" b="0" i="0" smtClean="0">
                          <a:solidFill>
                            <a:srgbClr val="0000FF"/>
                          </a:solidFill>
                          <a:latin typeface="Cambria Math" charset="0"/>
                        </a:rPr>
                        <m:t>+</m:t>
                      </m:r>
                      <m:r>
                        <a:rPr lang="en-US" sz="2400" b="0" i="1" smtClean="0">
                          <a:solidFill>
                            <a:srgbClr val="0000FF"/>
                          </a:solidFill>
                          <a:latin typeface="Cambria Math" charset="0"/>
                        </a:rPr>
                        <m:t>𝜖</m:t>
                      </m:r>
                    </m:oMath>
                  </m:oMathPara>
                </a14:m>
                <a:endParaRPr lang="en-US" sz="2400" b="0" dirty="0">
                  <a:solidFill>
                    <a:srgbClr val="0000FF"/>
                  </a:solidFill>
                </a:endParaRPr>
              </a:p>
              <a:p>
                <a:pPr>
                  <a:spcAft>
                    <a:spcPts val="1200"/>
                  </a:spcAft>
                </a:pPr>
                <a14:m>
                  <m:oMathPara xmlns:m="http://schemas.openxmlformats.org/officeDocument/2006/math">
                    <m:oMathParaPr>
                      <m:jc m:val="centerGroup"/>
                    </m:oMathParaPr>
                    <m:oMath xmlns:m="http://schemas.openxmlformats.org/officeDocument/2006/math">
                      <m:r>
                        <a:rPr lang="en-US" sz="2400" i="1">
                          <a:solidFill>
                            <a:srgbClr val="0000FF"/>
                          </a:solidFill>
                          <a:latin typeface="Cambria Math" charset="0"/>
                        </a:rPr>
                        <m:t>𝑌</m:t>
                      </m:r>
                      <m:r>
                        <a:rPr lang="en-US" sz="2400" i="1">
                          <a:solidFill>
                            <a:srgbClr val="0000FF"/>
                          </a:solidFill>
                          <a:latin typeface="Cambria Math" charset="0"/>
                        </a:rPr>
                        <m:t>=</m:t>
                      </m:r>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charset="0"/>
                            </a:rPr>
                            <m:t>𝑓</m:t>
                          </m:r>
                        </m:e>
                      </m:acc>
                      <m:r>
                        <a:rPr lang="en-US" sz="2400" b="0" i="1" smtClean="0">
                          <a:solidFill>
                            <a:srgbClr val="0000FF"/>
                          </a:solidFill>
                          <a:latin typeface="Cambria Math" charset="0"/>
                        </a:rPr>
                        <m:t>(</m:t>
                      </m:r>
                      <m:r>
                        <a:rPr lang="en-US" sz="2400" b="0" i="1" smtClean="0">
                          <a:solidFill>
                            <a:srgbClr val="0000FF"/>
                          </a:solidFill>
                          <a:latin typeface="Cambria Math" charset="0"/>
                        </a:rPr>
                        <m:t>𝑥</m:t>
                      </m:r>
                      <m:r>
                        <a:rPr lang="en-US" sz="2400" b="0" i="1" smtClean="0">
                          <a:solidFill>
                            <a:srgbClr val="0000FF"/>
                          </a:solidFill>
                          <a:latin typeface="Cambria Math" charset="0"/>
                        </a:rPr>
                        <m:t>)</m:t>
                      </m:r>
                      <m:r>
                        <a:rPr lang="en-US" sz="2400">
                          <a:solidFill>
                            <a:srgbClr val="0000FF"/>
                          </a:solidFill>
                          <a:latin typeface="Cambria Math" charset="0"/>
                        </a:rPr>
                        <m:t>+</m:t>
                      </m:r>
                      <m:r>
                        <a:rPr lang="en-US" sz="2400" i="1">
                          <a:solidFill>
                            <a:srgbClr val="0000FF"/>
                          </a:solidFill>
                          <a:latin typeface="Cambria Math" charset="0"/>
                        </a:rPr>
                        <m:t>𝜖</m:t>
                      </m:r>
                    </m:oMath>
                  </m:oMathPara>
                </a14:m>
                <a:endParaRPr lang="en-US" sz="2400" dirty="0">
                  <a:solidFill>
                    <a:srgbClr val="0000FF"/>
                  </a:solidFill>
                </a:endParaRPr>
              </a:p>
              <a:p>
                <a:pPr algn="ctr">
                  <a:spcAft>
                    <a:spcPts val="1200"/>
                  </a:spcAft>
                </a:pPr>
                <a:r>
                  <a:rPr lang="en-US" sz="2400" dirty="0">
                    <a:solidFill>
                      <a:srgbClr val="0000FF"/>
                    </a:solidFill>
                  </a:rPr>
                  <a:t>NN: </a:t>
                </a:r>
                <a14:m>
                  <m:oMath xmlns:m="http://schemas.openxmlformats.org/officeDocument/2006/math">
                    <m:r>
                      <a:rPr lang="en-US" sz="2400" i="1" smtClean="0">
                        <a:solidFill>
                          <a:srgbClr val="0000FF"/>
                        </a:solidFill>
                        <a:latin typeface="Cambria Math" charset="0"/>
                        <a:ea typeface="Cambria Math" charset="0"/>
                        <a:cs typeface="Cambria Math" charset="0"/>
                      </a:rPr>
                      <m:t>⟹</m:t>
                    </m:r>
                    <m:acc>
                      <m:accPr>
                        <m:chr m:val="̂"/>
                        <m:ctrlPr>
                          <a:rPr lang="en-US" sz="2400" i="1">
                            <a:solidFill>
                              <a:srgbClr val="0000FF"/>
                            </a:solidFill>
                            <a:latin typeface="Cambria Math" panose="02040503050406030204" pitchFamily="18" charset="0"/>
                          </a:rPr>
                        </m:ctrlPr>
                      </m:accPr>
                      <m:e>
                        <m:r>
                          <a:rPr lang="en-US" sz="2400" i="1">
                            <a:solidFill>
                              <a:srgbClr val="0000FF"/>
                            </a:solidFill>
                            <a:latin typeface="Cambria Math" charset="0"/>
                          </a:rPr>
                          <m:t>𝑓</m:t>
                        </m:r>
                      </m:e>
                    </m:acc>
                    <m:r>
                      <a:rPr lang="en-US" sz="2400" b="0" i="1" smtClean="0">
                        <a:solidFill>
                          <a:srgbClr val="0000FF"/>
                        </a:solidFill>
                        <a:latin typeface="Cambria Math" charset="0"/>
                      </a:rPr>
                      <m:t>(</m:t>
                    </m:r>
                    <m:r>
                      <a:rPr lang="en-US" sz="2400" b="0" i="1" smtClean="0">
                        <a:solidFill>
                          <a:srgbClr val="0000FF"/>
                        </a:solidFill>
                        <a:latin typeface="Cambria Math" charset="0"/>
                      </a:rPr>
                      <m:t>𝑥</m:t>
                    </m:r>
                    <m:r>
                      <a:rPr lang="en-US" sz="2400" b="0" i="1" smtClean="0">
                        <a:solidFill>
                          <a:srgbClr val="0000FF"/>
                        </a:solidFill>
                        <a:latin typeface="Cambria Math" charset="0"/>
                      </a:rPr>
                      <m:t>)</m:t>
                    </m:r>
                  </m:oMath>
                </a14:m>
                <a:endParaRPr lang="en-US" sz="2400" dirty="0">
                  <a:solidFill>
                    <a:srgbClr val="0000FF"/>
                  </a:solidFill>
                </a:endParaRPr>
              </a:p>
              <a:p>
                <a:pPr>
                  <a:spcAft>
                    <a:spcPts val="1200"/>
                  </a:spcAft>
                </a:pPr>
                <a:r>
                  <a:rPr lang="en-US" sz="2400" dirty="0">
                    <a:solidFill>
                      <a:srgbClr val="0000FF"/>
                    </a:solidFill>
                  </a:rPr>
                  <a:t>One hidden layer is enough </a:t>
                </a:r>
                <a:r>
                  <a:rPr lang="en-US" sz="2400" dirty="0"/>
                  <a:t>to </a:t>
                </a:r>
                <a:r>
                  <a:rPr lang="en-US" sz="2400" i="1" dirty="0"/>
                  <a:t>represent </a:t>
                </a:r>
                <a:r>
                  <a:rPr lang="en-US" sz="2400" dirty="0"/>
                  <a:t>an approximation of any function to an arbitrary degree of accuracy </a:t>
                </a:r>
              </a:p>
              <a:p>
                <a:pPr>
                  <a:spcAft>
                    <a:spcPts val="1200"/>
                  </a:spcAft>
                </a:pPr>
                <a:r>
                  <a:rPr lang="en-US" sz="2400" dirty="0"/>
                  <a:t>So why deeper?</a:t>
                </a:r>
              </a:p>
              <a:p>
                <a:pPr lvl="1">
                  <a:spcAft>
                    <a:spcPts val="1200"/>
                  </a:spcAft>
                  <a:buFont typeface="Arial" charset="0"/>
                  <a:buChar char="•"/>
                </a:pPr>
                <a:r>
                  <a:rPr lang="en-US" sz="2000" dirty="0"/>
                  <a:t>Shallow net may need </a:t>
                </a:r>
                <a:r>
                  <a:rPr lang="en-US" sz="2000" dirty="0">
                    <a:solidFill>
                      <a:srgbClr val="0000FF"/>
                    </a:solidFill>
                  </a:rPr>
                  <a:t>(exponentially) more width</a:t>
                </a:r>
              </a:p>
              <a:p>
                <a:pPr lvl="1">
                  <a:spcAft>
                    <a:spcPts val="1200"/>
                  </a:spcAft>
                  <a:buFont typeface="Arial" charset="0"/>
                  <a:buChar char="•"/>
                </a:pPr>
                <a:r>
                  <a:rPr lang="en-US" sz="2000" dirty="0"/>
                  <a:t>Shallow net may </a:t>
                </a:r>
                <a:r>
                  <a:rPr lang="en-US" sz="2000" dirty="0" err="1"/>
                  <a:t>overfit</a:t>
                </a:r>
                <a:r>
                  <a:rPr lang="en-US" sz="2000" dirty="0"/>
                  <a:t> more </a:t>
                </a:r>
              </a:p>
              <a:p>
                <a:pPr marL="342900" indent="-342900">
                  <a:spcAft>
                    <a:spcPts val="1200"/>
                  </a:spcAft>
                  <a:buFont typeface="Arial" charset="0"/>
                  <a:buChar char="•"/>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3250" y="1128439"/>
                <a:ext cx="8125254" cy="4525963"/>
              </a:xfrm>
              <a:blipFill rotWithShape="0">
                <a:blip r:embed="rId2"/>
                <a:stretch>
                  <a:fillRect l="-1201" t="-1077" r="-526" b="-14670"/>
                </a:stretch>
              </a:blipFill>
            </p:spPr>
            <p:txBody>
              <a:bodyPr/>
              <a:lstStyle/>
              <a:p>
                <a:r>
                  <a:rPr lang="en-US">
                    <a:noFill/>
                  </a:rPr>
                  <a:t> </a:t>
                </a:r>
              </a:p>
            </p:txBody>
          </p:sp>
        </mc:Fallback>
      </mc:AlternateContent>
      <p:sp>
        <p:nvSpPr>
          <p:cNvPr id="73" name="TextBox 72"/>
          <p:cNvSpPr txBox="1"/>
          <p:nvPr/>
        </p:nvSpPr>
        <p:spPr>
          <a:xfrm>
            <a:off x="10068460" y="6046690"/>
            <a:ext cx="982961" cy="461665"/>
          </a:xfrm>
          <a:prstGeom prst="rect">
            <a:avLst/>
          </a:prstGeom>
          <a:noFill/>
        </p:spPr>
        <p:txBody>
          <a:bodyPr wrap="none" rtlCol="0">
            <a:spAutoFit/>
          </a:bodyPr>
          <a:lstStyle/>
          <a:p>
            <a:r>
              <a:rPr lang="en-US" sz="2400" dirty="0">
                <a:latin typeface="Karla" charset="0"/>
                <a:ea typeface="Karla" charset="0"/>
                <a:cs typeface="Karla" charset="0"/>
              </a:rPr>
              <a:t>width</a:t>
            </a:r>
            <a:endParaRPr lang="en-US" dirty="0">
              <a:latin typeface="Karla" charset="0"/>
              <a:ea typeface="Karla" charset="0"/>
              <a:cs typeface="Karla" charset="0"/>
            </a:endParaRPr>
          </a:p>
        </p:txBody>
      </p:sp>
      <p:grpSp>
        <p:nvGrpSpPr>
          <p:cNvPr id="77" name="Group 76"/>
          <p:cNvGrpSpPr/>
          <p:nvPr/>
        </p:nvGrpSpPr>
        <p:grpSpPr>
          <a:xfrm>
            <a:off x="8641312" y="1270073"/>
            <a:ext cx="2873950" cy="4740983"/>
            <a:chOff x="7898357" y="1270073"/>
            <a:chExt cx="2873950" cy="4740983"/>
          </a:xfrm>
        </p:grpSpPr>
        <p:grpSp>
          <p:nvGrpSpPr>
            <p:cNvPr id="76" name="Group 75"/>
            <p:cNvGrpSpPr/>
            <p:nvPr/>
          </p:nvGrpSpPr>
          <p:grpSpPr>
            <a:xfrm>
              <a:off x="8469922" y="1270073"/>
              <a:ext cx="2302385" cy="4740983"/>
              <a:chOff x="8469922" y="1270073"/>
              <a:chExt cx="2302385" cy="4740983"/>
            </a:xfrm>
          </p:grpSpPr>
          <p:grpSp>
            <p:nvGrpSpPr>
              <p:cNvPr id="28" name="Group 27"/>
              <p:cNvGrpSpPr/>
              <p:nvPr/>
            </p:nvGrpSpPr>
            <p:grpSpPr>
              <a:xfrm rot="16200000">
                <a:off x="7775591" y="2271451"/>
                <a:ext cx="3998094" cy="1995338"/>
                <a:chOff x="1722506" y="2129588"/>
                <a:chExt cx="6332341" cy="3160296"/>
              </a:xfrm>
            </p:grpSpPr>
            <p:grpSp>
              <p:nvGrpSpPr>
                <p:cNvPr id="8" name="Group 7"/>
                <p:cNvGrpSpPr/>
                <p:nvPr/>
              </p:nvGrpSpPr>
              <p:grpSpPr>
                <a:xfrm>
                  <a:off x="1722506" y="2129589"/>
                  <a:ext cx="2576623" cy="1179095"/>
                  <a:chOff x="3312867" y="1299411"/>
                  <a:chExt cx="3996394" cy="1828800"/>
                </a:xfrm>
              </p:grpSpPr>
              <p:sp>
                <p:nvSpPr>
                  <p:cNvPr id="9" name="Oval 8"/>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a:stCxn id="10" idx="6"/>
                    <a:endCxn id="20" idx="2"/>
                  </p:cNvCxnSpPr>
                  <p:nvPr/>
                </p:nvCxnSpPr>
                <p:spPr>
                  <a:xfrm flipV="1">
                    <a:off x="5141667" y="2213810"/>
                    <a:ext cx="2167594"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1743771" y="4110789"/>
                  <a:ext cx="2555358" cy="1179095"/>
                  <a:chOff x="3312867" y="1299411"/>
                  <a:chExt cx="3963412" cy="1828800"/>
                </a:xfrm>
              </p:grpSpPr>
              <p:sp>
                <p:nvSpPr>
                  <p:cNvPr id="12" name="Oval 11"/>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17" idx="6"/>
                  </p:cNvCxnSpPr>
                  <p:nvPr/>
                </p:nvCxnSpPr>
                <p:spPr>
                  <a:xfrm flipV="1">
                    <a:off x="5141667" y="2213810"/>
                    <a:ext cx="2134612"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299129" y="2129588"/>
                  <a:ext cx="2576623" cy="1458341"/>
                  <a:chOff x="3312867" y="1299411"/>
                  <a:chExt cx="3996394" cy="2261916"/>
                </a:xfrm>
              </p:grpSpPr>
              <p:sp>
                <p:nvSpPr>
                  <p:cNvPr id="15" name="Oval 14"/>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20" idx="6"/>
                  </p:cNvCxnSpPr>
                  <p:nvPr/>
                </p:nvCxnSpPr>
                <p:spPr>
                  <a:xfrm>
                    <a:off x="5141667" y="2213812"/>
                    <a:ext cx="2167594" cy="1347515"/>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4299129" y="3587929"/>
                  <a:ext cx="2576623" cy="1701954"/>
                  <a:chOff x="3312867" y="488446"/>
                  <a:chExt cx="3996394" cy="2639765"/>
                </a:xfrm>
              </p:grpSpPr>
              <p:sp>
                <p:nvSpPr>
                  <p:cNvPr id="18" name="Oval 17"/>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5141667" y="488446"/>
                    <a:ext cx="2167594" cy="17253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20" name="Straight Arrow Connector 19"/>
                <p:cNvCxnSpPr>
                  <a:stCxn id="10" idx="6"/>
                </p:cNvCxnSpPr>
                <p:nvPr/>
              </p:nvCxnSpPr>
              <p:spPr>
                <a:xfrm>
                  <a:off x="2901601" y="2719137"/>
                  <a:ext cx="1397528" cy="1981199"/>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7" idx="6"/>
                  <a:endCxn id="20" idx="2"/>
                </p:cNvCxnSpPr>
                <p:nvPr/>
              </p:nvCxnSpPr>
              <p:spPr>
                <a:xfrm flipV="1">
                  <a:off x="2922866" y="2719136"/>
                  <a:ext cx="1376263" cy="198120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22" name="Oval 21"/>
                <p:cNvSpPr>
                  <a:spLocks noChangeAspect="1"/>
                </p:cNvSpPr>
                <p:nvPr/>
              </p:nvSpPr>
              <p:spPr>
                <a:xfrm>
                  <a:off x="6875752" y="299838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rot="5400000">
                      <a:off x="1759316" y="4503640"/>
                      <a:ext cx="1134018" cy="3933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2</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rot="5400000">
                      <a:off x="1759316" y="4503640"/>
                      <a:ext cx="1134018" cy="393390"/>
                    </a:xfrm>
                    <a:prstGeom prst="rect">
                      <a:avLst/>
                    </a:prstGeom>
                    <a:blipFill rotWithShape="0">
                      <a:blip r:embed="rId3"/>
                      <a:stretch>
                        <a:fillRect b="-29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rot="5249252">
                      <a:off x="7184091" y="3450861"/>
                      <a:ext cx="686092" cy="2847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𝑌</m:t>
                                </m:r>
                              </m:e>
                            </m:acc>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rot="5249252">
                      <a:off x="7184091" y="3450861"/>
                      <a:ext cx="686092" cy="284758"/>
                    </a:xfrm>
                    <a:prstGeom prst="rect">
                      <a:avLst/>
                    </a:prstGeom>
                    <a:blipFill rotWithShape="0">
                      <a:blip r:embed="rId4"/>
                      <a:stretch>
                        <a:fillRect t="-35294" r="-42466" b="-5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rot="5400000">
                      <a:off x="4543736" y="2522440"/>
                      <a:ext cx="695860" cy="3933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3</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rot="5400000">
                      <a:off x="4543736" y="2522440"/>
                      <a:ext cx="695860" cy="393390"/>
                    </a:xfrm>
                    <a:prstGeom prst="rect">
                      <a:avLst/>
                    </a:prstGeom>
                    <a:blipFill rotWithShape="0">
                      <a:blip r:embed="rId5"/>
                      <a:stretch>
                        <a:fillRect l="-2778"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rot="5400000">
                      <a:off x="4542458" y="4543713"/>
                      <a:ext cx="695860" cy="3933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4</m:t>
                                </m:r>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rot="5400000">
                      <a:off x="4542458" y="4543713"/>
                      <a:ext cx="695860" cy="393390"/>
                    </a:xfrm>
                    <a:prstGeom prst="rect">
                      <a:avLst/>
                    </a:prstGeom>
                    <a:blipFill rotWithShape="0">
                      <a:blip r:embed="rId6"/>
                      <a:stretch>
                        <a:fillRect b="-30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4" name="TextBox 63"/>
                  <p:cNvSpPr txBox="1"/>
                  <p:nvPr/>
                </p:nvSpPr>
                <p:spPr>
                  <a:xfrm>
                    <a:off x="8904205" y="4744013"/>
                    <a:ext cx="48997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m:t>
                              </m:r>
                            </m:sub>
                          </m:sSub>
                        </m:oMath>
                      </m:oMathPara>
                    </a14:m>
                    <a:endParaRPr lang="en-US" dirty="0"/>
                  </a:p>
                </p:txBody>
              </p:sp>
            </mc:Choice>
            <mc:Fallback xmlns="">
              <p:sp>
                <p:nvSpPr>
                  <p:cNvPr id="64" name="TextBox 63"/>
                  <p:cNvSpPr txBox="1">
                    <a:spLocks noRot="1" noChangeAspect="1" noMove="1" noResize="1" noEditPoints="1" noAdjustHandles="1" noChangeArrowheads="1" noChangeShapeType="1" noTextEdit="1"/>
                  </p:cNvSpPr>
                  <p:nvPr/>
                </p:nvSpPr>
                <p:spPr>
                  <a:xfrm>
                    <a:off x="8904205" y="4744013"/>
                    <a:ext cx="489979" cy="276999"/>
                  </a:xfrm>
                  <a:prstGeom prst="rect">
                    <a:avLst/>
                  </a:prstGeom>
                  <a:blipFill rotWithShape="0">
                    <a:blip r:embed="rId7"/>
                    <a:stretch>
                      <a:fillRect b="-15217"/>
                    </a:stretch>
                  </a:blipFill>
                </p:spPr>
                <p:txBody>
                  <a:bodyPr/>
                  <a:lstStyle/>
                  <a:p>
                    <a:r>
                      <a:rPr lang="en-US">
                        <a:noFill/>
                      </a:rPr>
                      <a:t> </a:t>
                    </a:r>
                  </a:p>
                </p:txBody>
              </p:sp>
            </mc:Fallback>
          </mc:AlternateContent>
          <p:cxnSp>
            <p:nvCxnSpPr>
              <p:cNvPr id="65" name="Straight Arrow Connector 64"/>
              <p:cNvCxnSpPr/>
              <p:nvPr/>
            </p:nvCxnSpPr>
            <p:spPr>
              <a:xfrm flipV="1">
                <a:off x="9155996" y="5313118"/>
                <a:ext cx="1" cy="491376"/>
              </a:xfrm>
              <a:prstGeom prst="straightConnector1">
                <a:avLst/>
              </a:prstGeom>
              <a:ln>
                <a:solidFill>
                  <a:schemeClr val="tx1">
                    <a:lumMod val="75000"/>
                    <a:lumOff val="25000"/>
                  </a:schemeClr>
                </a:solidFill>
                <a:prstDash val="sysDot"/>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10432598" y="5293551"/>
                <a:ext cx="1" cy="491376"/>
              </a:xfrm>
              <a:prstGeom prst="straightConnector1">
                <a:avLst/>
              </a:prstGeom>
              <a:ln>
                <a:solidFill>
                  <a:schemeClr val="tx1">
                    <a:lumMod val="75000"/>
                    <a:lumOff val="25000"/>
                  </a:schemeClr>
                </a:solidFill>
                <a:prstDash val="sysDot"/>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9149194" y="6011056"/>
                <a:ext cx="1283404" cy="0"/>
              </a:xfrm>
              <a:prstGeom prst="straightConnector1">
                <a:avLst/>
              </a:prstGeom>
              <a:ln>
                <a:solidFill>
                  <a:schemeClr val="tx1">
                    <a:lumMod val="75000"/>
                    <a:lumOff val="2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flipV="1">
                <a:off x="8469922" y="3267232"/>
                <a:ext cx="1" cy="1987508"/>
              </a:xfrm>
              <a:prstGeom prst="straightConnector1">
                <a:avLst/>
              </a:prstGeom>
              <a:ln>
                <a:solidFill>
                  <a:schemeClr val="tx1">
                    <a:lumMod val="75000"/>
                    <a:lumOff val="2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74" name="TextBox 73"/>
            <p:cNvSpPr txBox="1"/>
            <p:nvPr/>
          </p:nvSpPr>
          <p:spPr>
            <a:xfrm rot="16200000">
              <a:off x="7624083" y="3915620"/>
              <a:ext cx="1010213" cy="461665"/>
            </a:xfrm>
            <a:prstGeom prst="rect">
              <a:avLst/>
            </a:prstGeom>
            <a:noFill/>
          </p:spPr>
          <p:txBody>
            <a:bodyPr wrap="none" rtlCol="0">
              <a:spAutoFit/>
            </a:bodyPr>
            <a:lstStyle/>
            <a:p>
              <a:r>
                <a:rPr lang="en-US" sz="2400" dirty="0">
                  <a:latin typeface="Karla" charset="0"/>
                  <a:ea typeface="Karla" charset="0"/>
                  <a:cs typeface="Karla" charset="0"/>
                </a:rPr>
                <a:t>depth</a:t>
              </a:r>
              <a:endParaRPr lang="en-US" dirty="0">
                <a:latin typeface="Karla" charset="0"/>
                <a:ea typeface="Karla" charset="0"/>
                <a:cs typeface="Karla" charset="0"/>
              </a:endParaRPr>
            </a:p>
          </p:txBody>
        </p:sp>
      </p:grpSp>
    </p:spTree>
    <p:extLst>
      <p:ext uri="{BB962C8B-B14F-4D97-AF65-F5344CB8AC3E}">
        <p14:creationId xmlns:p14="http://schemas.microsoft.com/office/powerpoint/2010/main" val="29032185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Better Generalization with Depth</a:t>
            </a:r>
          </a:p>
        </p:txBody>
      </p:sp>
      <p:pic>
        <p:nvPicPr>
          <p:cNvPr id="6" name="Picture 5"/>
          <p:cNvPicPr>
            <a:picLocks noChangeAspect="1"/>
          </p:cNvPicPr>
          <p:nvPr/>
        </p:nvPicPr>
        <p:blipFill>
          <a:blip r:embed="rId2"/>
          <a:stretch>
            <a:fillRect/>
          </a:stretch>
        </p:blipFill>
        <p:spPr>
          <a:xfrm>
            <a:off x="1391479" y="983807"/>
            <a:ext cx="9144000" cy="4976155"/>
          </a:xfrm>
          <a:prstGeom prst="rect">
            <a:avLst/>
          </a:prstGeom>
        </p:spPr>
      </p:pic>
      <p:sp>
        <p:nvSpPr>
          <p:cNvPr id="3" name="Rectangle 2"/>
          <p:cNvSpPr/>
          <p:nvPr/>
        </p:nvSpPr>
        <p:spPr>
          <a:xfrm>
            <a:off x="1666522" y="5495365"/>
            <a:ext cx="1933154" cy="369332"/>
          </a:xfrm>
          <a:prstGeom prst="rect">
            <a:avLst/>
          </a:prstGeom>
        </p:spPr>
        <p:txBody>
          <a:bodyPr wrap="none">
            <a:spAutoFit/>
          </a:bodyPr>
          <a:lstStyle/>
          <a:p>
            <a:r>
              <a:rPr lang="en-US" dirty="0">
                <a:solidFill>
                  <a:srgbClr val="7F7F7F"/>
                </a:solidFill>
              </a:rPr>
              <a:t>(</a:t>
            </a:r>
            <a:r>
              <a:rPr lang="en-US" dirty="0" err="1">
                <a:solidFill>
                  <a:srgbClr val="7F7F7F"/>
                </a:solidFill>
              </a:rPr>
              <a:t>Goodfellow</a:t>
            </a:r>
            <a:r>
              <a:rPr lang="en-US" dirty="0">
                <a:solidFill>
                  <a:srgbClr val="7F7F7F"/>
                </a:solidFill>
              </a:rPr>
              <a:t> 2017)</a:t>
            </a:r>
          </a:p>
        </p:txBody>
      </p:sp>
    </p:spTree>
    <p:extLst>
      <p:ext uri="{BB962C8B-B14F-4D97-AF65-F5344CB8AC3E}">
        <p14:creationId xmlns:p14="http://schemas.microsoft.com/office/powerpoint/2010/main" val="40548401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Shallow Nets Overfit More</a:t>
            </a:r>
          </a:p>
        </p:txBody>
      </p:sp>
      <p:pic>
        <p:nvPicPr>
          <p:cNvPr id="4" name="Picture 3"/>
          <p:cNvPicPr>
            <a:picLocks noChangeAspect="1"/>
          </p:cNvPicPr>
          <p:nvPr/>
        </p:nvPicPr>
        <p:blipFill>
          <a:blip r:embed="rId2"/>
          <a:stretch>
            <a:fillRect/>
          </a:stretch>
        </p:blipFill>
        <p:spPr>
          <a:xfrm>
            <a:off x="1524000" y="1377483"/>
            <a:ext cx="9144000" cy="4319558"/>
          </a:xfrm>
          <a:prstGeom prst="rect">
            <a:avLst/>
          </a:prstGeom>
        </p:spPr>
      </p:pic>
      <p:sp>
        <p:nvSpPr>
          <p:cNvPr id="5" name="Rectangle 4"/>
          <p:cNvSpPr/>
          <p:nvPr/>
        </p:nvSpPr>
        <p:spPr>
          <a:xfrm>
            <a:off x="1785791" y="5219447"/>
            <a:ext cx="1933154" cy="369332"/>
          </a:xfrm>
          <a:prstGeom prst="rect">
            <a:avLst/>
          </a:prstGeom>
        </p:spPr>
        <p:txBody>
          <a:bodyPr wrap="none">
            <a:spAutoFit/>
          </a:bodyPr>
          <a:lstStyle/>
          <a:p>
            <a:r>
              <a:rPr lang="en-US" dirty="0">
                <a:solidFill>
                  <a:srgbClr val="7F7F7F"/>
                </a:solidFill>
              </a:rPr>
              <a:t>(</a:t>
            </a:r>
            <a:r>
              <a:rPr lang="en-US" dirty="0" err="1">
                <a:solidFill>
                  <a:srgbClr val="7F7F7F"/>
                </a:solidFill>
              </a:rPr>
              <a:t>Goodfellow</a:t>
            </a:r>
            <a:r>
              <a:rPr lang="en-US" dirty="0">
                <a:solidFill>
                  <a:srgbClr val="7F7F7F"/>
                </a:solidFill>
              </a:rPr>
              <a:t> 2017)</a:t>
            </a:r>
          </a:p>
        </p:txBody>
      </p:sp>
      <p:cxnSp>
        <p:nvCxnSpPr>
          <p:cNvPr id="6" name="Straight Arrow Connector 5">
            <a:extLst>
              <a:ext uri="{FF2B5EF4-FFF2-40B4-BE49-F238E27FC236}">
                <a16:creationId xmlns:a16="http://schemas.microsoft.com/office/drawing/2014/main" id="{57EAF362-A158-3541-B8A7-1C1EB253B709}"/>
              </a:ext>
            </a:extLst>
          </p:cNvPr>
          <p:cNvCxnSpPr>
            <a:cxnSpLocks/>
            <a:stCxn id="9" idx="0"/>
          </p:cNvCxnSpPr>
          <p:nvPr/>
        </p:nvCxnSpPr>
        <p:spPr>
          <a:xfrm flipH="1" flipV="1">
            <a:off x="3935003" y="3863085"/>
            <a:ext cx="5606294" cy="19422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76DC4DCA-6274-3C47-94E1-225E3D0A1CBA}"/>
              </a:ext>
            </a:extLst>
          </p:cNvPr>
          <p:cNvCxnSpPr>
            <a:cxnSpLocks/>
            <a:stCxn id="9" idx="0"/>
          </p:cNvCxnSpPr>
          <p:nvPr/>
        </p:nvCxnSpPr>
        <p:spPr>
          <a:xfrm flipH="1" flipV="1">
            <a:off x="6791219" y="3904181"/>
            <a:ext cx="2750078" cy="1901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B22D30A7-6189-B540-B749-BD4AE5EC1F31}"/>
              </a:ext>
            </a:extLst>
          </p:cNvPr>
          <p:cNvSpPr txBox="1"/>
          <p:nvPr/>
        </p:nvSpPr>
        <p:spPr>
          <a:xfrm>
            <a:off x="7239886" y="5805303"/>
            <a:ext cx="4602822" cy="646331"/>
          </a:xfrm>
          <a:prstGeom prst="rect">
            <a:avLst/>
          </a:prstGeom>
          <a:noFill/>
        </p:spPr>
        <p:txBody>
          <a:bodyPr wrap="square" rtlCol="0">
            <a:spAutoFit/>
          </a:bodyPr>
          <a:lstStyle/>
          <a:p>
            <a:r>
              <a:rPr lang="en-US" dirty="0"/>
              <a:t>The 3-layer nets perform worse on the test set, even with similar number of total parameters.</a:t>
            </a:r>
          </a:p>
        </p:txBody>
      </p:sp>
      <p:cxnSp>
        <p:nvCxnSpPr>
          <p:cNvPr id="11" name="Straight Arrow Connector 10">
            <a:extLst>
              <a:ext uri="{FF2B5EF4-FFF2-40B4-BE49-F238E27FC236}">
                <a16:creationId xmlns:a16="http://schemas.microsoft.com/office/drawing/2014/main" id="{631FAFB2-9306-704D-9219-5C688B344FA8}"/>
              </a:ext>
            </a:extLst>
          </p:cNvPr>
          <p:cNvCxnSpPr>
            <a:cxnSpLocks/>
          </p:cNvCxnSpPr>
          <p:nvPr/>
        </p:nvCxnSpPr>
        <p:spPr>
          <a:xfrm flipV="1">
            <a:off x="2650703" y="3429001"/>
            <a:ext cx="267158" cy="24451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A4759A2F-D3F3-DD43-BFF9-24F34F693F41}"/>
              </a:ext>
            </a:extLst>
          </p:cNvPr>
          <p:cNvSpPr txBox="1"/>
          <p:nvPr/>
        </p:nvSpPr>
        <p:spPr>
          <a:xfrm>
            <a:off x="1135145" y="5805303"/>
            <a:ext cx="5280917" cy="646331"/>
          </a:xfrm>
          <a:prstGeom prst="rect">
            <a:avLst/>
          </a:prstGeom>
          <a:noFill/>
        </p:spPr>
        <p:txBody>
          <a:bodyPr wrap="square" rtlCol="0">
            <a:spAutoFit/>
          </a:bodyPr>
          <a:lstStyle/>
          <a:p>
            <a:r>
              <a:rPr lang="en-US" dirty="0"/>
              <a:t>The </a:t>
            </a:r>
            <a:r>
              <a:rPr lang="en-US" b="1" dirty="0"/>
              <a:t>11-layer net </a:t>
            </a:r>
            <a:r>
              <a:rPr lang="en-US" dirty="0"/>
              <a:t>generalizes better on the test set when controlling for number of parameters.</a:t>
            </a:r>
          </a:p>
        </p:txBody>
      </p:sp>
      <p:sp>
        <p:nvSpPr>
          <p:cNvPr id="29" name="TextBox 28">
            <a:extLst>
              <a:ext uri="{FF2B5EF4-FFF2-40B4-BE49-F238E27FC236}">
                <a16:creationId xmlns:a16="http://schemas.microsoft.com/office/drawing/2014/main" id="{93CCD08B-6314-554E-9926-F9F94DEAA48B}"/>
              </a:ext>
            </a:extLst>
          </p:cNvPr>
          <p:cNvSpPr txBox="1"/>
          <p:nvPr/>
        </p:nvSpPr>
        <p:spPr>
          <a:xfrm>
            <a:off x="3612915" y="898339"/>
            <a:ext cx="5606294" cy="369332"/>
          </a:xfrm>
          <a:prstGeom prst="rect">
            <a:avLst/>
          </a:prstGeom>
          <a:noFill/>
        </p:spPr>
        <p:txBody>
          <a:bodyPr wrap="square" rtlCol="0">
            <a:spAutoFit/>
          </a:bodyPr>
          <a:lstStyle/>
          <a:p>
            <a:r>
              <a:rPr lang="en-US" dirty="0"/>
              <a:t>Depth helps, and it’s not just because of more parameters</a:t>
            </a:r>
          </a:p>
        </p:txBody>
      </p:sp>
      <p:sp>
        <p:nvSpPr>
          <p:cNvPr id="30" name="TextBox 29">
            <a:extLst>
              <a:ext uri="{FF2B5EF4-FFF2-40B4-BE49-F238E27FC236}">
                <a16:creationId xmlns:a16="http://schemas.microsoft.com/office/drawing/2014/main" id="{CF3440EC-0F5B-4A46-9CC6-688FDE262C04}"/>
              </a:ext>
            </a:extLst>
          </p:cNvPr>
          <p:cNvSpPr txBox="1"/>
          <p:nvPr/>
        </p:nvSpPr>
        <p:spPr>
          <a:xfrm>
            <a:off x="10397448" y="1377483"/>
            <a:ext cx="1786110" cy="2031325"/>
          </a:xfrm>
          <a:prstGeom prst="rect">
            <a:avLst/>
          </a:prstGeom>
          <a:noFill/>
        </p:spPr>
        <p:txBody>
          <a:bodyPr wrap="square" rtlCol="0">
            <a:spAutoFit/>
          </a:bodyPr>
          <a:lstStyle/>
          <a:p>
            <a:r>
              <a:rPr lang="en-US" dirty="0"/>
              <a:t>Don’t worry about this word “convolutional”. It’s just a special type of neural network, often used for images.</a:t>
            </a:r>
          </a:p>
        </p:txBody>
      </p:sp>
    </p:spTree>
    <p:extLst>
      <p:ext uri="{BB962C8B-B14F-4D97-AF65-F5344CB8AC3E}">
        <p14:creationId xmlns:p14="http://schemas.microsoft.com/office/powerpoint/2010/main" val="209386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30"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5756" y="1278264"/>
            <a:ext cx="4880488" cy="4880488"/>
          </a:xfrm>
        </p:spPr>
      </p:pic>
    </p:spTree>
    <p:extLst>
      <p:ext uri="{BB962C8B-B14F-4D97-AF65-F5344CB8AC3E}">
        <p14:creationId xmlns:p14="http://schemas.microsoft.com/office/powerpoint/2010/main" val="518417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3</a:t>
            </a:r>
          </a:p>
        </p:txBody>
      </p:sp>
      <p:sp>
        <p:nvSpPr>
          <p:cNvPr id="5" name="Slide Number Placeholder 4"/>
          <p:cNvSpPr>
            <a:spLocks noGrp="1"/>
          </p:cNvSpPr>
          <p:nvPr>
            <p:ph type="sldNum" sz="quarter" idx="12"/>
          </p:nvPr>
        </p:nvSpPr>
        <p:spPr/>
        <p:txBody>
          <a:bodyPr/>
          <a:lstStyle/>
          <a:p>
            <a:fld id="{47445CB2-BF6F-6E49-AC61-7BDDE2E02F5B}" type="slidenum">
              <a:rPr lang="en-US" smtClean="0"/>
              <a:t>14</a:t>
            </a:fld>
            <a:endParaRPr lang="en-US"/>
          </a:p>
        </p:txBody>
      </p:sp>
      <p:pic>
        <p:nvPicPr>
          <p:cNvPr id="3" name="Picture 2">
            <a:extLst>
              <a:ext uri="{FF2B5EF4-FFF2-40B4-BE49-F238E27FC236}">
                <a16:creationId xmlns:a16="http://schemas.microsoft.com/office/drawing/2014/main" id="{F9485598-A70C-684B-BE12-9419898BBE5B}"/>
              </a:ext>
            </a:extLst>
          </p:cNvPr>
          <p:cNvPicPr>
            <a:picLocks noChangeAspect="1"/>
          </p:cNvPicPr>
          <p:nvPr/>
        </p:nvPicPr>
        <p:blipFill>
          <a:blip r:embed="rId2"/>
          <a:stretch>
            <a:fillRect/>
          </a:stretch>
        </p:blipFill>
        <p:spPr>
          <a:xfrm>
            <a:off x="2349500" y="990600"/>
            <a:ext cx="7493000" cy="4876800"/>
          </a:xfrm>
          <a:prstGeom prst="rect">
            <a:avLst/>
          </a:prstGeom>
        </p:spPr>
      </p:pic>
    </p:spTree>
    <p:extLst>
      <p:ext uri="{BB962C8B-B14F-4D97-AF65-F5344CB8AC3E}">
        <p14:creationId xmlns:p14="http://schemas.microsoft.com/office/powerpoint/2010/main" val="2996763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Intuitively, each simple model </a:t>
                </a:r>
                <a:r>
                  <a:rPr lang="en-US" sz="2600" i="1" dirty="0"/>
                  <a:t>T</a:t>
                </a:r>
                <a:r>
                  <a:rPr lang="en-US" sz="2600" baseline="30000" dirty="0"/>
                  <a:t>(</a:t>
                </a:r>
                <a:r>
                  <a:rPr lang="en-US" sz="2600" i="1" baseline="30000" dirty="0" err="1"/>
                  <a:t>i</a:t>
                </a:r>
                <a:r>
                  <a:rPr lang="en-US" sz="2600" baseline="30000" dirty="0"/>
                  <a:t>) </a:t>
                </a:r>
                <a:r>
                  <a:rPr lang="en-US" sz="2600" dirty="0"/>
                  <a:t>we add to our ensemble model </a:t>
                </a:r>
                <a:r>
                  <a:rPr lang="en-US" sz="2600" i="1" dirty="0"/>
                  <a:t>T</a:t>
                </a:r>
                <a:r>
                  <a:rPr lang="en-US" sz="2600" dirty="0"/>
                  <a:t>, models the errors of </a:t>
                </a:r>
                <a:r>
                  <a:rPr lang="en-US" sz="2600" i="1" dirty="0"/>
                  <a:t>T</a:t>
                </a:r>
                <a:r>
                  <a:rPr lang="en-US" sz="2600" dirty="0"/>
                  <a:t>. </a:t>
                </a:r>
              </a:p>
              <a:p>
                <a:r>
                  <a:rPr lang="en-US" sz="2600" dirty="0"/>
                  <a:t>Thus, with each addition of </a:t>
                </a:r>
                <a:r>
                  <a:rPr lang="en-US" sz="2600" i="1" dirty="0"/>
                  <a:t>T</a:t>
                </a:r>
                <a:r>
                  <a:rPr lang="en-US" sz="2600" baseline="30000" dirty="0"/>
                  <a:t>(</a:t>
                </a:r>
                <a:r>
                  <a:rPr lang="en-US" sz="2600" i="1" baseline="30000" dirty="0" err="1"/>
                  <a:t>i</a:t>
                </a:r>
                <a:r>
                  <a:rPr lang="en-US" sz="2600" baseline="30000" dirty="0"/>
                  <a:t>)</a:t>
                </a:r>
                <a:r>
                  <a:rPr lang="en-US" sz="2600" dirty="0"/>
                  <a:t>, the residual is reduced </a:t>
                </a:r>
              </a:p>
              <a:p>
                <a:endParaRPr lang="en-US" sz="2600" dirty="0"/>
              </a:p>
              <a:p>
                <a:endParaRPr lang="en-US" sz="2600" dirty="0"/>
              </a:p>
              <a:p>
                <a:r>
                  <a:rPr lang="en-US" sz="2600" dirty="0"/>
                  <a:t>Note that gradient boosting has a tuning parameter, </a:t>
                </a:r>
                <a14:m>
                  <m:oMath xmlns:m="http://schemas.openxmlformats.org/officeDocument/2006/math">
                    <m:r>
                      <a:rPr lang="en-US" sz="2600" i="1" smtClean="0">
                        <a:latin typeface="Cambria Math" panose="02040503050406030204" pitchFamily="18" charset="0"/>
                        <a:ea typeface="Cambria Math" panose="02040503050406030204" pitchFamily="18" charset="0"/>
                      </a:rPr>
                      <m:t>𝜆</m:t>
                    </m:r>
                  </m:oMath>
                </a14:m>
                <a:r>
                  <a:rPr lang="el-GR" sz="2600" dirty="0"/>
                  <a:t>. </a:t>
                </a:r>
              </a:p>
              <a:p>
                <a:r>
                  <a:rPr lang="en-US" sz="2600" dirty="0"/>
                  <a:t>If we want to easily reason about how to choose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and investigate the effect of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on the model </a:t>
                </a:r>
                <a:r>
                  <a:rPr lang="en-US" sz="2600" i="1" dirty="0"/>
                  <a:t>T</a:t>
                </a:r>
                <a:r>
                  <a:rPr lang="en-US" sz="2600" dirty="0"/>
                  <a:t>, we need a bit more mathematical formalism. </a:t>
                </a:r>
              </a:p>
              <a:p>
                <a:r>
                  <a:rPr lang="en-US" sz="2600" dirty="0"/>
                  <a:t>In particular, how can we effectively descend through this optimization via an iterative algorithm?</a:t>
                </a:r>
              </a:p>
              <a:p>
                <a:r>
                  <a:rPr lang="en-US" sz="2600" dirty="0"/>
                  <a:t>We need to formulate gradient boosting as a type of </a:t>
                </a:r>
                <a:r>
                  <a:rPr lang="en-US" sz="2600" b="1" i="1" dirty="0"/>
                  <a:t>gradient descent</a:t>
                </a:r>
                <a:r>
                  <a:rPr lang="en-US" sz="2600" dirty="0"/>
                  <a:t>. </a:t>
                </a:r>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3"/>
                <a:stretch>
                  <a:fillRect l="-983" t="-988" r="-246" b="-4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pic>
        <p:nvPicPr>
          <p:cNvPr id="6" name="Picture 5">
            <a:extLst>
              <a:ext uri="{FF2B5EF4-FFF2-40B4-BE49-F238E27FC236}">
                <a16:creationId xmlns:a16="http://schemas.microsoft.com/office/drawing/2014/main" id="{D41EC8FB-1300-1647-8D4B-AE918CA77960}"/>
              </a:ext>
            </a:extLst>
          </p:cNvPr>
          <p:cNvPicPr>
            <a:picLocks noChangeAspect="1"/>
          </p:cNvPicPr>
          <p:nvPr/>
        </p:nvPicPr>
        <p:blipFill>
          <a:blip r:embed="rId4"/>
          <a:stretch>
            <a:fillRect/>
          </a:stretch>
        </p:blipFill>
        <p:spPr>
          <a:xfrm>
            <a:off x="4889500" y="2581728"/>
            <a:ext cx="2413000" cy="584200"/>
          </a:xfrm>
          <a:prstGeom prst="rect">
            <a:avLst/>
          </a:prstGeom>
        </p:spPr>
      </p:pic>
    </p:spTree>
    <p:extLst>
      <p:ext uri="{BB962C8B-B14F-4D97-AF65-F5344CB8AC3E}">
        <p14:creationId xmlns:p14="http://schemas.microsoft.com/office/powerpoint/2010/main" val="1557573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In optimization, when we wish to minimize a function, called the </a:t>
            </a:r>
            <a:r>
              <a:rPr lang="en-US" sz="2800" b="1" i="1" dirty="0"/>
              <a:t>objective function</a:t>
            </a:r>
            <a:r>
              <a:rPr lang="en-US" sz="2800" dirty="0"/>
              <a:t>, over a set of variables, we compute the partial derivatives of this function with respect to the variables. </a:t>
            </a:r>
            <a:br>
              <a:rPr lang="en-US" sz="2800" dirty="0"/>
            </a:br>
            <a:endParaRPr lang="en-US" sz="2800" dirty="0"/>
          </a:p>
          <a:p>
            <a:r>
              <a:rPr lang="en-US" sz="2800" dirty="0"/>
              <a:t>If the partial derivatives are sufficiently simple, one can analytically find a common root - i.e. a point at which all the partial derivatives vanish; this is called a </a:t>
            </a:r>
            <a:r>
              <a:rPr lang="en-US" sz="2800" b="1" i="1" dirty="0"/>
              <a:t>stationary point.</a:t>
            </a:r>
            <a:br>
              <a:rPr lang="en-US" sz="2800" b="1" i="1" dirty="0"/>
            </a:br>
            <a:endParaRPr lang="en-US" sz="2800" dirty="0"/>
          </a:p>
          <a:p>
            <a:r>
              <a:rPr lang="en-US" sz="2800" dirty="0"/>
              <a:t>If the objective function has the property of being </a:t>
            </a:r>
            <a:r>
              <a:rPr lang="en-US" sz="2800" b="1" i="1" dirty="0"/>
              <a:t>convex</a:t>
            </a:r>
            <a:r>
              <a:rPr lang="en-US" sz="2800" dirty="0"/>
              <a:t>, then the stationary point is precisely the min.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117267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888212"/>
                <a:ext cx="10327008" cy="5130445"/>
              </a:xfrm>
            </p:spPr>
            <p:txBody>
              <a:bodyPr/>
              <a:lstStyle/>
              <a:p>
                <a:r>
                  <a:rPr lang="en-US" sz="2600" dirty="0"/>
                  <a:t>In practice, our objective functions are complicated and analytically find the stationary point is intractable. </a:t>
                </a:r>
              </a:p>
              <a:p>
                <a:r>
                  <a:rPr lang="en-US" sz="2600" dirty="0"/>
                  <a:t>Instead, we use an iterative method called </a:t>
                </a:r>
                <a:r>
                  <a:rPr lang="en-US" sz="2600" b="1" i="1" dirty="0"/>
                  <a:t>gradient descent</a:t>
                </a:r>
                <a:r>
                  <a:rPr lang="en-US" sz="2600" dirty="0"/>
                  <a:t>: </a:t>
                </a:r>
              </a:p>
              <a:p>
                <a:pPr marL="457200" indent="-457200">
                  <a:buFont typeface="+mj-lt"/>
                  <a:buAutoNum type="arabicPeriod"/>
                </a:pPr>
                <a:r>
                  <a:rPr lang="en-US" sz="2600" dirty="0"/>
                  <a:t>Initialize the variables at any value: </a:t>
                </a:r>
              </a:p>
              <a:p>
                <a:pPr marL="457200" indent="-457200">
                  <a:buFont typeface="+mj-lt"/>
                  <a:buAutoNum type="arabicPeriod"/>
                </a:pPr>
                <a:endParaRPr lang="en-US" sz="2600" dirty="0"/>
              </a:p>
              <a:p>
                <a:pPr marL="457200" indent="-457200">
                  <a:buFont typeface="+mj-lt"/>
                  <a:buAutoNum type="arabicPeriod"/>
                </a:pPr>
                <a:r>
                  <a:rPr lang="en-US" sz="2600" dirty="0"/>
                  <a:t>Take the gradient of the objective function at the current variable values:</a:t>
                </a:r>
              </a:p>
              <a:p>
                <a:pPr marL="457200" indent="-457200">
                  <a:buFont typeface="+mj-lt"/>
                  <a:buAutoNum type="arabicPeriod"/>
                </a:pPr>
                <a:endParaRPr lang="en-US" sz="2600" dirty="0"/>
              </a:p>
              <a:p>
                <a:pPr marL="457200" indent="-457200">
                  <a:buFont typeface="+mj-lt"/>
                  <a:buAutoNum type="arabicPeriod"/>
                </a:pPr>
                <a:endParaRPr lang="en-US" sz="2600" dirty="0"/>
              </a:p>
              <a:p>
                <a:pPr marL="457200" indent="-457200">
                  <a:buFont typeface="+mj-lt"/>
                  <a:buAutoNum type="arabicPeriod"/>
                </a:pPr>
                <a:r>
                  <a:rPr lang="en-US" sz="2600" dirty="0"/>
                  <a:t>Adjust the variables values by some negative multiple of the gradient:</a:t>
                </a:r>
              </a:p>
              <a:p>
                <a:endParaRPr lang="en-US" sz="2600" dirty="0"/>
              </a:p>
              <a:p>
                <a:r>
                  <a:rPr lang="en-US" sz="2600" dirty="0"/>
                  <a:t>The factor </a:t>
                </a:r>
                <a14:m>
                  <m:oMath xmlns:m="http://schemas.openxmlformats.org/officeDocument/2006/math">
                    <m:r>
                      <a:rPr lang="en-US" sz="2600" i="1" smtClean="0">
                        <a:latin typeface="Cambria Math" panose="02040503050406030204" pitchFamily="18" charset="0"/>
                        <a:ea typeface="Cambria Math" panose="02040503050406030204" pitchFamily="18" charset="0"/>
                      </a:rPr>
                      <m:t>𝜆</m:t>
                    </m:r>
                  </m:oMath>
                </a14:m>
                <a:r>
                  <a:rPr lang="el-GR" sz="2600" dirty="0"/>
                  <a:t> </a:t>
                </a:r>
                <a:r>
                  <a:rPr lang="en-US" sz="2600" dirty="0"/>
                  <a:t>is often called the learning rate. </a:t>
                </a:r>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888212"/>
                <a:ext cx="10327008" cy="5130445"/>
              </a:xfrm>
              <a:blipFill>
                <a:blip r:embed="rId2"/>
                <a:stretch>
                  <a:fillRect l="-1106" t="-988" r="-1720" b="-113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17</a:t>
            </a:fld>
            <a:endParaRPr lang="en-US"/>
          </a:p>
        </p:txBody>
      </p:sp>
      <p:pic>
        <p:nvPicPr>
          <p:cNvPr id="4" name="Picture 3">
            <a:extLst>
              <a:ext uri="{FF2B5EF4-FFF2-40B4-BE49-F238E27FC236}">
                <a16:creationId xmlns:a16="http://schemas.microsoft.com/office/drawing/2014/main" id="{D7EC4051-6CEC-3646-81C4-9471ED7610A1}"/>
              </a:ext>
            </a:extLst>
          </p:cNvPr>
          <p:cNvPicPr>
            <a:picLocks noChangeAspect="1"/>
          </p:cNvPicPr>
          <p:nvPr/>
        </p:nvPicPr>
        <p:blipFill>
          <a:blip r:embed="rId3"/>
          <a:stretch>
            <a:fillRect/>
          </a:stretch>
        </p:blipFill>
        <p:spPr>
          <a:xfrm>
            <a:off x="4474604" y="2740106"/>
            <a:ext cx="2203347" cy="365578"/>
          </a:xfrm>
          <a:prstGeom prst="rect">
            <a:avLst/>
          </a:prstGeom>
        </p:spPr>
      </p:pic>
      <p:pic>
        <p:nvPicPr>
          <p:cNvPr id="6" name="Picture 5">
            <a:extLst>
              <a:ext uri="{FF2B5EF4-FFF2-40B4-BE49-F238E27FC236}">
                <a16:creationId xmlns:a16="http://schemas.microsoft.com/office/drawing/2014/main" id="{C29E488E-4595-AE4B-A589-AD1773F38B7D}"/>
              </a:ext>
            </a:extLst>
          </p:cNvPr>
          <p:cNvPicPr>
            <a:picLocks noChangeAspect="1"/>
          </p:cNvPicPr>
          <p:nvPr/>
        </p:nvPicPr>
        <p:blipFill>
          <a:blip r:embed="rId4"/>
          <a:stretch>
            <a:fillRect/>
          </a:stretch>
        </p:blipFill>
        <p:spPr>
          <a:xfrm>
            <a:off x="4668036" y="5417386"/>
            <a:ext cx="2463800" cy="533400"/>
          </a:xfrm>
          <a:prstGeom prst="rect">
            <a:avLst/>
          </a:prstGeom>
        </p:spPr>
      </p:pic>
      <p:pic>
        <p:nvPicPr>
          <p:cNvPr id="7" name="Picture 6">
            <a:extLst>
              <a:ext uri="{FF2B5EF4-FFF2-40B4-BE49-F238E27FC236}">
                <a16:creationId xmlns:a16="http://schemas.microsoft.com/office/drawing/2014/main" id="{588BAD9B-AF70-1B44-A244-42665F5A023E}"/>
              </a:ext>
            </a:extLst>
          </p:cNvPr>
          <p:cNvPicPr>
            <a:picLocks noChangeAspect="1"/>
          </p:cNvPicPr>
          <p:nvPr/>
        </p:nvPicPr>
        <p:blipFill>
          <a:blip r:embed="rId5"/>
          <a:stretch>
            <a:fillRect/>
          </a:stretch>
        </p:blipFill>
        <p:spPr>
          <a:xfrm>
            <a:off x="3416268" y="3652926"/>
            <a:ext cx="4320017" cy="859163"/>
          </a:xfrm>
          <a:prstGeom prst="rect">
            <a:avLst/>
          </a:prstGeom>
        </p:spPr>
      </p:pic>
    </p:spTree>
    <p:extLst>
      <p:ext uri="{BB962C8B-B14F-4D97-AF65-F5344CB8AC3E}">
        <p14:creationId xmlns:p14="http://schemas.microsoft.com/office/powerpoint/2010/main" val="271000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b="1" dirty="0"/>
                  <a:t>Claim: </a:t>
                </a:r>
                <a:r>
                  <a:rPr lang="en-US" dirty="0"/>
                  <a:t>If the function is convex, this iterative methods will eventually move x close enough to the minimum, for an appropriate choice of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p>
              <a:p>
                <a:r>
                  <a:rPr lang="en-US" b="1" dirty="0"/>
                  <a:t>Why does this work? </a:t>
                </a:r>
                <a:r>
                  <a:rPr lang="en-US" dirty="0"/>
                  <a:t>Recall, that as a vector, the gradient at at point gives the direction for the greatest possible rate of increase. </a:t>
                </a:r>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18</a:t>
            </a:fld>
            <a:endParaRPr lang="en-US"/>
          </a:p>
        </p:txBody>
      </p:sp>
      <p:pic>
        <p:nvPicPr>
          <p:cNvPr id="4" name="Picture 3">
            <a:extLst>
              <a:ext uri="{FF2B5EF4-FFF2-40B4-BE49-F238E27FC236}">
                <a16:creationId xmlns:a16="http://schemas.microsoft.com/office/drawing/2014/main" id="{2CAE1054-DC44-7843-A2B8-03420A3F3FA1}"/>
              </a:ext>
            </a:extLst>
          </p:cNvPr>
          <p:cNvPicPr>
            <a:picLocks noChangeAspect="1"/>
          </p:cNvPicPr>
          <p:nvPr/>
        </p:nvPicPr>
        <p:blipFill>
          <a:blip r:embed="rId3"/>
          <a:stretch>
            <a:fillRect/>
          </a:stretch>
        </p:blipFill>
        <p:spPr>
          <a:xfrm>
            <a:off x="3820931" y="2981446"/>
            <a:ext cx="4064000" cy="3048000"/>
          </a:xfrm>
          <a:prstGeom prst="rect">
            <a:avLst/>
          </a:prstGeom>
        </p:spPr>
      </p:pic>
    </p:spTree>
    <p:extLst>
      <p:ext uri="{BB962C8B-B14F-4D97-AF65-F5344CB8AC3E}">
        <p14:creationId xmlns:p14="http://schemas.microsoft.com/office/powerpoint/2010/main" val="3496377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Subtracting a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multiple of the gradient from x, moves x in the </a:t>
                </a:r>
                <a:r>
                  <a:rPr lang="en-US" sz="2600" b="1" i="1" dirty="0"/>
                  <a:t>opposite </a:t>
                </a:r>
                <a:r>
                  <a:rPr lang="en-US" sz="2600" dirty="0"/>
                  <a:t>direction of the gradient (hence towards the steepest decline) by a step of size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endParaRPr lang="en-US" sz="2600" dirty="0"/>
              </a:p>
              <a:p>
                <a:r>
                  <a:rPr lang="en-US" sz="2600" dirty="0"/>
                  <a:t>If </a:t>
                </a:r>
                <a:r>
                  <a:rPr lang="en-US" sz="2600" i="1" dirty="0"/>
                  <a:t>f</a:t>
                </a:r>
                <a:r>
                  <a:rPr lang="en-US" sz="2600" dirty="0"/>
                  <a:t> is convex, and we keep taking steps descending on the graph of </a:t>
                </a:r>
                <a:r>
                  <a:rPr lang="en-US" sz="2600" i="1" dirty="0"/>
                  <a:t>f</a:t>
                </a:r>
                <a:r>
                  <a:rPr lang="en-US" sz="2600" dirty="0"/>
                  <a:t>, we will eventually reach the minimum. </a:t>
                </a:r>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pic>
        <p:nvPicPr>
          <p:cNvPr id="4" name="Picture 3">
            <a:extLst>
              <a:ext uri="{FF2B5EF4-FFF2-40B4-BE49-F238E27FC236}">
                <a16:creationId xmlns:a16="http://schemas.microsoft.com/office/drawing/2014/main" id="{2F105925-27DB-E340-874C-F9A1771D3653}"/>
              </a:ext>
            </a:extLst>
          </p:cNvPr>
          <p:cNvPicPr>
            <a:picLocks noChangeAspect="1"/>
          </p:cNvPicPr>
          <p:nvPr/>
        </p:nvPicPr>
        <p:blipFill>
          <a:blip r:embed="rId3"/>
          <a:stretch>
            <a:fillRect/>
          </a:stretch>
        </p:blipFill>
        <p:spPr>
          <a:xfrm>
            <a:off x="3384228" y="3221541"/>
            <a:ext cx="4092089" cy="3086662"/>
          </a:xfrm>
          <a:prstGeom prst="rect">
            <a:avLst/>
          </a:prstGeom>
        </p:spPr>
      </p:pic>
    </p:spTree>
    <p:extLst>
      <p:ext uri="{BB962C8B-B14F-4D97-AF65-F5344CB8AC3E}">
        <p14:creationId xmlns:p14="http://schemas.microsoft.com/office/powerpoint/2010/main" val="55245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1014092" y="2014537"/>
            <a:ext cx="9552308" cy="4154973"/>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r>
              <a:rPr lang="en-US" sz="2800" b="1" dirty="0">
                <a:solidFill>
                  <a:schemeClr val="accent1">
                    <a:lumMod val="75000"/>
                  </a:schemeClr>
                </a:solidFill>
                <a:latin typeface="Calibri" panose="020F0502020204030204" pitchFamily="34" charset="0"/>
                <a:cs typeface="Calibri" panose="020F0502020204030204" pitchFamily="34" charset="0"/>
              </a:rPr>
              <a:t>HW5 </a:t>
            </a:r>
            <a:r>
              <a:rPr lang="en-US" sz="2800" dirty="0">
                <a:latin typeface="Calibri" panose="020F0502020204030204" pitchFamily="34" charset="0"/>
                <a:cs typeface="Calibri" panose="020F0502020204030204" pitchFamily="34" charset="0"/>
              </a:rPr>
              <a:t>is posted and due Tues night at 11:59pm (July 28)</a:t>
            </a:r>
          </a:p>
          <a:p>
            <a:pPr marL="457189" indent="-457189">
              <a:spcAft>
                <a:spcPts val="500"/>
              </a:spcAft>
              <a:buFont typeface="Arial" charset="0"/>
              <a:buChar char="•"/>
            </a:pPr>
            <a:r>
              <a:rPr lang="en-US" sz="2800" dirty="0">
                <a:latin typeface="Calibri" panose="020F0502020204030204" pitchFamily="34" charset="0"/>
                <a:cs typeface="Calibri" panose="020F0502020204030204" pitchFamily="34" charset="0"/>
              </a:rPr>
              <a:t>The </a:t>
            </a:r>
            <a:r>
              <a:rPr lang="en-US" sz="2800" b="1" dirty="0">
                <a:solidFill>
                  <a:schemeClr val="accent1">
                    <a:lumMod val="75000"/>
                  </a:schemeClr>
                </a:solidFill>
                <a:latin typeface="Calibri" panose="020F0502020204030204" pitchFamily="34" charset="0"/>
                <a:cs typeface="Calibri" panose="020F0502020204030204" pitchFamily="34" charset="0"/>
              </a:rPr>
              <a:t>Final Exam </a:t>
            </a:r>
            <a:r>
              <a:rPr lang="en-US" sz="2800" dirty="0">
                <a:latin typeface="Calibri" panose="020F0502020204030204" pitchFamily="34" charset="0"/>
                <a:cs typeface="Calibri" panose="020F0502020204030204" pitchFamily="34" charset="0"/>
              </a:rPr>
              <a:t>(individual work) will be posted July 27 (Monday) and due Monday, Aug. 3.  It is cumulative and will be more open-ended.  More details coming on Monday.</a:t>
            </a:r>
          </a:p>
          <a:p>
            <a:pPr marL="457189" indent="-457189">
              <a:spcAft>
                <a:spcPts val="500"/>
              </a:spcAft>
              <a:buFont typeface="Arial" charset="0"/>
              <a:buChar char="•"/>
            </a:pPr>
            <a:r>
              <a:rPr lang="en-US" sz="2800" b="1" dirty="0">
                <a:solidFill>
                  <a:schemeClr val="accent1">
                    <a:lumMod val="75000"/>
                  </a:schemeClr>
                </a:solidFill>
                <a:latin typeface="Calibri" panose="020F0502020204030204" pitchFamily="34" charset="0"/>
                <a:cs typeface="Calibri" panose="020F0502020204030204" pitchFamily="34" charset="0"/>
              </a:rPr>
              <a:t>Friday’s lab </a:t>
            </a:r>
            <a:r>
              <a:rPr lang="en-US" sz="2800" dirty="0">
                <a:latin typeface="Calibri" panose="020F0502020204030204" pitchFamily="34" charset="0"/>
                <a:cs typeface="Calibri" panose="020F0502020204030204" pitchFamily="34" charset="0"/>
              </a:rPr>
              <a:t>will be very useful for implementing Neural Networks for the HW.</a:t>
            </a:r>
          </a:p>
          <a:p>
            <a:pPr marL="457189" indent="-457189">
              <a:spcAft>
                <a:spcPts val="500"/>
              </a:spcAft>
              <a:buFont typeface="Arial" charset="0"/>
              <a:buChar char="•"/>
            </a:pPr>
            <a:endParaRPr lang="en-US" sz="2800" dirty="0">
              <a:latin typeface="Calibri" panose="020F0502020204030204" pitchFamily="34" charset="0"/>
              <a:cs typeface="Calibri" panose="020F0502020204030204" pitchFamily="34" charset="0"/>
            </a:endParaRPr>
          </a:p>
          <a:p>
            <a:pPr marL="0" indent="0">
              <a:spcAft>
                <a:spcPts val="500"/>
              </a:spcAft>
              <a:buNone/>
            </a:pPr>
            <a:r>
              <a:rPr lang="en-US" sz="2800" dirty="0">
                <a:latin typeface="Calibri" panose="020F0502020204030204" pitchFamily="34" charset="0"/>
                <a:cs typeface="Calibri" panose="020F0502020204030204" pitchFamily="34" charset="0"/>
              </a:rPr>
              <a:t>  </a:t>
            </a: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1864992" y="247699"/>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55058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006648"/>
            <a:ext cx="10327008" cy="5130445"/>
          </a:xfrm>
        </p:spPr>
        <p:txBody>
          <a:bodyPr/>
          <a:lstStyle/>
          <a:p>
            <a:r>
              <a:rPr lang="en-US" sz="2600" dirty="0"/>
              <a:t>Often in regression, our objective is to minimize the MSE </a:t>
            </a:r>
          </a:p>
          <a:p>
            <a:endParaRPr lang="en-US" sz="2600" dirty="0"/>
          </a:p>
          <a:p>
            <a:endParaRPr lang="en-US" sz="2600" dirty="0">
              <a:effectLst/>
            </a:endParaRPr>
          </a:p>
          <a:p>
            <a:r>
              <a:rPr lang="en-US" altLang="en-US" sz="2600" dirty="0">
                <a:solidFill>
                  <a:srgbClr val="444444"/>
                </a:solidFill>
              </a:rPr>
              <a:t>Treating this as an optimization problem, we can try to </a:t>
            </a:r>
            <a:r>
              <a:rPr lang="en-US" sz="2600" dirty="0"/>
              <a:t>directly minimize the MSE with respect to the predictions </a:t>
            </a:r>
          </a:p>
          <a:p>
            <a:endParaRPr lang="en-US" sz="2600" dirty="0"/>
          </a:p>
          <a:p>
            <a:endParaRPr lang="en-US" sz="2600" dirty="0"/>
          </a:p>
          <a:p>
            <a:endParaRPr lang="en-US" sz="2600" dirty="0"/>
          </a:p>
          <a:p>
            <a:endParaRPr lang="en-US" sz="2600" dirty="0"/>
          </a:p>
          <a:p>
            <a:r>
              <a:rPr lang="en-US" sz="2600" dirty="0"/>
              <a:t>The update step for gradient descent would look like </a:t>
            </a:r>
          </a:p>
          <a:p>
            <a:endParaRPr lang="en-US" sz="2600" dirty="0"/>
          </a:p>
          <a:p>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127472-7394-054A-8B4D-FBAEBC1C3C56}"/>
              </a:ext>
            </a:extLst>
          </p:cNvPr>
          <p:cNvPicPr>
            <a:picLocks noChangeAspect="1"/>
          </p:cNvPicPr>
          <p:nvPr/>
        </p:nvPicPr>
        <p:blipFill>
          <a:blip r:embed="rId3"/>
          <a:stretch>
            <a:fillRect/>
          </a:stretch>
        </p:blipFill>
        <p:spPr>
          <a:xfrm>
            <a:off x="3895170" y="1445291"/>
            <a:ext cx="4506686" cy="985516"/>
          </a:xfrm>
          <a:prstGeom prst="rect">
            <a:avLst/>
          </a:prstGeom>
        </p:spPr>
      </p:pic>
      <p:pic>
        <p:nvPicPr>
          <p:cNvPr id="7" name="Picture 6">
            <a:extLst>
              <a:ext uri="{FF2B5EF4-FFF2-40B4-BE49-F238E27FC236}">
                <a16:creationId xmlns:a16="http://schemas.microsoft.com/office/drawing/2014/main" id="{E3C23617-1145-2A44-85D6-99394B84B680}"/>
              </a:ext>
            </a:extLst>
          </p:cNvPr>
          <p:cNvPicPr>
            <a:picLocks noChangeAspect="1"/>
          </p:cNvPicPr>
          <p:nvPr/>
        </p:nvPicPr>
        <p:blipFill>
          <a:blip r:embed="rId4"/>
          <a:stretch>
            <a:fillRect/>
          </a:stretch>
        </p:blipFill>
        <p:spPr>
          <a:xfrm>
            <a:off x="3730876" y="3351094"/>
            <a:ext cx="4532086" cy="1814885"/>
          </a:xfrm>
          <a:prstGeom prst="rect">
            <a:avLst/>
          </a:prstGeom>
        </p:spPr>
      </p:pic>
      <p:pic>
        <p:nvPicPr>
          <p:cNvPr id="8" name="Picture 7">
            <a:extLst>
              <a:ext uri="{FF2B5EF4-FFF2-40B4-BE49-F238E27FC236}">
                <a16:creationId xmlns:a16="http://schemas.microsoft.com/office/drawing/2014/main"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3311887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There are two reasons why minimizing the MSE with respect to  </a:t>
                </a:r>
                <a14:m>
                  <m:oMath xmlns:m="http://schemas.openxmlformats.org/officeDocument/2006/math">
                    <m:sSub>
                      <m:sSubPr>
                        <m:ctrlPr>
                          <a:rPr lang="en-US" sz="2800" b="0" i="1" dirty="0"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e>
                      <m:sub>
                        <m:r>
                          <a:rPr lang="en-US" sz="2800" b="0" i="1" dirty="0" smtClean="0">
                            <a:latin typeface="Cambria Math" panose="02040503050406030204" pitchFamily="18" charset="0"/>
                          </a:rPr>
                          <m:t>𝑛</m:t>
                        </m:r>
                      </m:sub>
                    </m:sSub>
                  </m:oMath>
                </a14:m>
                <a:r>
                  <a:rPr lang="en-US" sz="2800" dirty="0"/>
                  <a:t>’s is not interesting: </a:t>
                </a:r>
              </a:p>
              <a:p>
                <a:endParaRPr lang="en-US" sz="2800" dirty="0"/>
              </a:p>
              <a:p>
                <a:pPr marL="342900" indent="-342900">
                  <a:buFont typeface="Arial" panose="020B0604020202020204" pitchFamily="34" charset="0"/>
                  <a:buChar char="•"/>
                </a:pPr>
                <a:r>
                  <a:rPr lang="en-US" sz="2800" dirty="0"/>
                  <a:t>We know where the minimum MSE occurs: </a:t>
                </a:r>
                <a14:m>
                  <m:oMath xmlns:m="http://schemas.openxmlformats.org/officeDocument/2006/math">
                    <m:sSub>
                      <m:sSubPr>
                        <m:ctrlPr>
                          <a:rPr lang="en-US" sz="2800" i="1" dirty="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i="1" dirty="0">
                            <a:latin typeface="Cambria Math" panose="02040503050406030204" pitchFamily="18" charset="0"/>
                          </a:rPr>
                          <m:t>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𝑦</m:t>
                        </m:r>
                      </m:e>
                      <m:sub>
                        <m:r>
                          <a:rPr lang="en-US" sz="2800" b="0" i="1" dirty="0" smtClean="0">
                            <a:latin typeface="Cambria Math" panose="02040503050406030204" pitchFamily="18" charset="0"/>
                          </a:rPr>
                          <m:t>𝑛</m:t>
                        </m:r>
                      </m:sub>
                    </m:sSub>
                  </m:oMath>
                </a14:m>
                <a:r>
                  <a:rPr lang="en-US" sz="2800" dirty="0"/>
                  <a:t>, for every </a:t>
                </a:r>
                <a:r>
                  <a:rPr lang="en-US" sz="2800" i="1" dirty="0"/>
                  <a:t>n</a:t>
                </a:r>
                <a:r>
                  <a:rPr lang="en-US" sz="2800" dirty="0"/>
                  <a:t>. </a:t>
                </a:r>
              </a:p>
              <a:p>
                <a:pPr marL="342900" indent="-342900">
                  <a:buFont typeface="Arial" panose="020B0604020202020204" pitchFamily="34" charset="0"/>
                  <a:buChar char="•"/>
                </a:pPr>
                <a:r>
                  <a:rPr lang="en-US" sz="2800" dirty="0"/>
                  <a:t>Learning sequences of predictions,</a:t>
                </a:r>
                <a14:m>
                  <m:oMath xmlns:m="http://schemas.openxmlformats.org/officeDocument/2006/math">
                    <m:sSubSup>
                      <m:sSubSupPr>
                        <m:ctrlPr>
                          <a:rPr lang="en-US" sz="2800" i="1" smtClean="0">
                            <a:latin typeface="Cambria Math" panose="02040503050406030204" pitchFamily="18" charset="0"/>
                          </a:rPr>
                        </m:ctrlPr>
                      </m:sSubSup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𝑛</m:t>
                        </m:r>
                      </m:sub>
                      <m:sup>
                        <m:r>
                          <a:rPr lang="en-US" sz="2800" b="0" i="1" smtClean="0">
                            <a:latin typeface="Cambria Math" panose="02040503050406030204" pitchFamily="18" charset="0"/>
                          </a:rPr>
                          <m:t>1</m:t>
                        </m:r>
                      </m:sup>
                    </m:sSubSup>
                    <m:r>
                      <a:rPr lang="en-US" sz="2800" b="0" i="1" smtClean="0">
                        <a:latin typeface="Cambria Math" panose="02040503050406030204" pitchFamily="18" charset="0"/>
                      </a:rPr>
                      <m:t>,…,</m:t>
                    </m:r>
                    <m:sSubSup>
                      <m:sSubSupPr>
                        <m:ctrlPr>
                          <a:rPr lang="en-US" sz="2800" i="1">
                            <a:latin typeface="Cambria Math" panose="02040503050406030204" pitchFamily="18" charset="0"/>
                          </a:rPr>
                        </m:ctrlPr>
                      </m:sSubSup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𝑛</m:t>
                        </m:r>
                      </m:sub>
                      <m:sup>
                        <m:r>
                          <a:rPr lang="en-US" sz="2800" b="0" i="1" smtClean="0">
                            <a:latin typeface="Cambria Math" panose="02040503050406030204" pitchFamily="18" charset="0"/>
                          </a:rPr>
                          <m:t>𝑖</m:t>
                        </m:r>
                      </m:sup>
                    </m:sSubSup>
                    <m:r>
                      <a:rPr lang="en-US" sz="2800" b="0" i="1" smtClean="0">
                        <a:latin typeface="Cambria Math" panose="02040503050406030204" pitchFamily="18" charset="0"/>
                      </a:rPr>
                      <m:t>,…</m:t>
                    </m:r>
                  </m:oMath>
                </a14:m>
                <a:r>
                  <a:rPr lang="en-US" sz="2800" dirty="0"/>
                  <a:t>, does not produce a model. The predictions in the sequences do not depend on the predictors! </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1229" t="-1235" r="-159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395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The solution is to change the update step in gradient descent. Instead of using the gradient - the residuals - we use an </a:t>
                </a:r>
                <a:r>
                  <a:rPr lang="en-US" sz="2600" b="1" i="1" dirty="0"/>
                  <a:t>approximation </a:t>
                </a:r>
                <a:r>
                  <a:rPr lang="en-US" sz="2600" dirty="0"/>
                  <a:t>of the gradient that depends on the predictors: </a:t>
                </a:r>
              </a:p>
              <a:p>
                <a:endParaRPr lang="en-US" sz="2600" dirty="0"/>
              </a:p>
              <a:p>
                <a:br>
                  <a:rPr lang="en-US" sz="2600" dirty="0"/>
                </a:br>
                <a:r>
                  <a:rPr lang="en-US" sz="2600" dirty="0"/>
                  <a:t>In gradient boosting, we use a simple model to  approximate the residuals, </a:t>
                </a:r>
                <a14:m>
                  <m:oMath xmlns:m="http://schemas.openxmlformats.org/officeDocument/2006/math">
                    <m:sSub>
                      <m:sSubPr>
                        <m:ctrlPr>
                          <a:rPr lang="en-US" sz="2600" i="1">
                            <a:latin typeface="Cambria Math" panose="02040503050406030204" pitchFamily="18" charset="0"/>
                          </a:rPr>
                        </m:ctrlPr>
                      </m:sSubPr>
                      <m:e>
                        <m:sSub>
                          <m:sSubPr>
                            <m:ctrlPr>
                              <a:rPr lang="en-US" sz="2600" b="0" i="1" dirty="0" smtClean="0">
                                <a:latin typeface="Cambria Math" panose="02040503050406030204" pitchFamily="18" charset="0"/>
                              </a:rPr>
                            </m:ctrlPr>
                          </m:sSubPr>
                          <m:e>
                            <m:acc>
                              <m:accPr>
                                <m:chr m:val="̂"/>
                                <m:ctrlPr>
                                  <a:rPr lang="en-US" sz="2600" b="0" i="1" dirty="0" smtClean="0">
                                    <a:latin typeface="Cambria Math" panose="02040503050406030204" pitchFamily="18" charset="0"/>
                                  </a:rPr>
                                </m:ctrlPr>
                              </m:accPr>
                              <m:e>
                                <m:r>
                                  <a:rPr lang="en-US" sz="2600" b="0" i="1" dirty="0" smtClean="0">
                                    <a:latin typeface="Cambria Math" panose="02040503050406030204" pitchFamily="18" charset="0"/>
                                  </a:rPr>
                                  <m:t>𝑟</m:t>
                                </m:r>
                              </m:e>
                            </m:acc>
                          </m:e>
                          <m:sub>
                            <m:r>
                              <a:rPr lang="en-US" sz="2600" b="0" i="1" dirty="0" smtClean="0">
                                <a:latin typeface="Cambria Math" panose="02040503050406030204" pitchFamily="18" charset="0"/>
                              </a:rPr>
                              <m:t>𝑛</m:t>
                            </m:r>
                          </m:sub>
                        </m:sSub>
                        <m:r>
                          <a:rPr lang="en-US" sz="2600" b="0" i="1" smtClean="0">
                            <a:latin typeface="Cambria Math" panose="02040503050406030204" pitchFamily="18" charset="0"/>
                          </a:rPr>
                          <m:t>(</m:t>
                        </m:r>
                        <m:r>
                          <a:rPr lang="en-US" sz="2600" i="1">
                            <a:latin typeface="Cambria Math" panose="02040503050406030204" pitchFamily="18" charset="0"/>
                          </a:rPr>
                          <m:t>𝑥</m:t>
                        </m:r>
                      </m:e>
                      <m:sub>
                        <m:r>
                          <a:rPr lang="en-US" sz="2600" i="1">
                            <a:latin typeface="Cambria Math" panose="02040503050406030204" pitchFamily="18" charset="0"/>
                          </a:rPr>
                          <m:t>𝑛</m:t>
                        </m:r>
                      </m:sub>
                    </m:sSub>
                    <m:r>
                      <a:rPr lang="en-US" sz="2600" b="0" i="1" smtClean="0">
                        <a:latin typeface="Cambria Math" panose="02040503050406030204" pitchFamily="18" charset="0"/>
                      </a:rPr>
                      <m:t>)</m:t>
                    </m:r>
                  </m:oMath>
                </a14:m>
                <a:r>
                  <a:rPr lang="en-US" sz="2600" dirty="0"/>
                  <a:t>, in each iteration. </a:t>
                </a:r>
              </a:p>
              <a:p>
                <a:r>
                  <a:rPr lang="en-US" sz="2600" b="1" dirty="0"/>
                  <a:t>Motto: </a:t>
                </a:r>
                <a:r>
                  <a:rPr lang="en-US" sz="2600" dirty="0"/>
                  <a:t>gradient boosting is a form of gradient descent with the MSE as the objective function. </a:t>
                </a:r>
              </a:p>
              <a:p>
                <a:r>
                  <a:rPr lang="en-US" sz="2600" b="1" dirty="0"/>
                  <a:t>Technical note: </a:t>
                </a:r>
                <a:r>
                  <a:rPr lang="en-US" sz="2600" dirty="0"/>
                  <a:t>note that gradient boosting is descending in a space of models or functions relating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𝑛</m:t>
                        </m:r>
                      </m:sub>
                    </m:sSub>
                  </m:oMath>
                </a14:m>
                <a:r>
                  <a:rPr lang="en-US" sz="2600" dirty="0"/>
                  <a:t> to </a:t>
                </a:r>
                <a14:m>
                  <m:oMath xmlns:m="http://schemas.openxmlformats.org/officeDocument/2006/math">
                    <m:sSub>
                      <m:sSubPr>
                        <m:ctrlPr>
                          <a:rPr lang="en-US" sz="2600" i="1">
                            <a:latin typeface="Cambria Math" panose="02040503050406030204" pitchFamily="18" charset="0"/>
                          </a:rPr>
                        </m:ctrlPr>
                      </m:sSubPr>
                      <m:e>
                        <m:r>
                          <a:rPr lang="en-US" sz="2600" b="0" i="1" smtClean="0">
                            <a:latin typeface="Cambria Math" panose="02040503050406030204" pitchFamily="18" charset="0"/>
                          </a:rPr>
                          <m:t>𝑦</m:t>
                        </m:r>
                      </m:e>
                      <m:sub>
                        <m:r>
                          <a:rPr lang="en-US" sz="2600" i="1">
                            <a:latin typeface="Cambria Math" panose="02040503050406030204" pitchFamily="18" charset="0"/>
                          </a:rPr>
                          <m:t>𝑛</m:t>
                        </m:r>
                      </m:sub>
                    </m:sSub>
                  </m:oMath>
                </a14:m>
                <a:r>
                  <a:rPr lang="en-US" sz="2600" dirty="0"/>
                  <a:t>! </a:t>
                </a:r>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988" r="-159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6401BD-B139-BE49-AFE3-C14A27846735}"/>
              </a:ext>
            </a:extLst>
          </p:cNvPr>
          <p:cNvPicPr>
            <a:picLocks noChangeAspect="1"/>
          </p:cNvPicPr>
          <p:nvPr/>
        </p:nvPicPr>
        <p:blipFill>
          <a:blip r:embed="rId4"/>
          <a:stretch>
            <a:fillRect/>
          </a:stretch>
        </p:blipFill>
        <p:spPr>
          <a:xfrm>
            <a:off x="3094969" y="2492829"/>
            <a:ext cx="5803900" cy="533400"/>
          </a:xfrm>
          <a:prstGeom prst="rect">
            <a:avLst/>
          </a:prstGeom>
        </p:spPr>
      </p:pic>
    </p:spTree>
    <p:extLst>
      <p:ext uri="{BB962C8B-B14F-4D97-AF65-F5344CB8AC3E}">
        <p14:creationId xmlns:p14="http://schemas.microsoft.com/office/powerpoint/2010/main" val="512502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But why do we care that gradient boosting is gradient descent? </a:t>
                </a:r>
              </a:p>
              <a:p>
                <a:endParaRPr lang="en-US" sz="2800" dirty="0"/>
              </a:p>
              <a:p>
                <a:r>
                  <a:rPr lang="en-US" sz="2800" dirty="0"/>
                  <a:t>By making this connection, we can import the massive amount of techniques for studying gradient descent to analyze gradient boosting.</a:t>
                </a:r>
              </a:p>
              <a:p>
                <a:r>
                  <a:rPr lang="en-US" sz="2800" dirty="0"/>
                  <a:t> </a:t>
                </a:r>
              </a:p>
              <a:p>
                <a:r>
                  <a:rPr lang="en-US" sz="2800" dirty="0"/>
                  <a:t>For example, we can easily reason about how to choose the learning rate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oMath>
                </a14:m>
                <a:r>
                  <a:rPr lang="el-GR" sz="2800" dirty="0"/>
                  <a:t> </a:t>
                </a:r>
                <a:r>
                  <a:rPr lang="en-US" sz="2800" dirty="0"/>
                  <a:t>in gradient boosting. </a:t>
                </a:r>
              </a:p>
              <a:p>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1229" t="-1235" r="-98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033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Under ideal conditions, gradient descent iteratively approximates and converges to the optimum. </a:t>
                </a:r>
              </a:p>
              <a:p>
                <a:r>
                  <a:rPr lang="en-US" b="1" i="1" dirty="0"/>
                  <a:t>When do we terminate gradient descent? </a:t>
                </a:r>
                <a:endParaRPr lang="en-US" dirty="0"/>
              </a:p>
              <a:p>
                <a:pPr marL="342900" indent="-342900">
                  <a:buFont typeface="Arial" panose="020B0604020202020204" pitchFamily="34" charset="0"/>
                  <a:buChar char="•"/>
                </a:pPr>
                <a:r>
                  <a:rPr lang="en-US" dirty="0"/>
                  <a:t>We can limit the number of iterations in the descent. But for an arbitrary choice of maximum iterations, we cannot guarantee that we are sufficiently close to the optimum in the end. </a:t>
                </a:r>
              </a:p>
              <a:p>
                <a:pPr marL="342900" indent="-342900">
                  <a:buFont typeface="Arial" panose="020B0604020202020204" pitchFamily="34" charset="0"/>
                  <a:buChar char="•"/>
                </a:pPr>
                <a:r>
                  <a:rPr lang="en-US" dirty="0"/>
                  <a:t>If the descent is stopped when the updates are sufficiently small (e.g. the residuals of </a:t>
                </a:r>
                <a:r>
                  <a:rPr lang="en-US" i="1" dirty="0"/>
                  <a:t>T</a:t>
                </a:r>
                <a:r>
                  <a:rPr lang="en-US" dirty="0"/>
                  <a:t> are small), we encounter a new problem: the algorithm may never terminate! </a:t>
                </a:r>
              </a:p>
              <a:p>
                <a:r>
                  <a:rPr lang="en-US" dirty="0"/>
                  <a:t>Both problems have to do with the magnitude of the learning rate,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endParaRPr lang="el-GR"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342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For a constant learning rate,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l-GR" dirty="0"/>
                  <a:t>, </a:t>
                </a:r>
                <a:r>
                  <a:rPr lang="en-US" dirty="0"/>
                  <a:t>if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is too small, it takes too many iterations to reach the optimum. </a:t>
                </a:r>
              </a:p>
              <a:p>
                <a:endParaRPr lang="en-US" dirty="0">
                  <a:effectLst/>
                </a:endParaRPr>
              </a:p>
              <a:p>
                <a:endParaRPr lang="en-US" dirty="0"/>
              </a:p>
              <a:p>
                <a:endParaRPr lang="en-US" dirty="0">
                  <a:effectLst/>
                </a:endParaRPr>
              </a:p>
              <a:p>
                <a:endParaRPr lang="en-US" dirty="0"/>
              </a:p>
              <a:p>
                <a:endParaRPr lang="en-US" dirty="0">
                  <a:effectLst/>
                </a:endParaRPr>
              </a:p>
              <a:p>
                <a:endParaRPr lang="en-US" dirty="0"/>
              </a:p>
              <a:p>
                <a:endParaRPr lang="en-US" dirty="0">
                  <a:effectLst/>
                </a:endParaRPr>
              </a:p>
              <a:p>
                <a:r>
                  <a:rPr lang="en-US" dirty="0"/>
                  <a:t>If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is too large, the algorithm may ‘bounce’ around the optimum and never get sufficiently close. </a:t>
                </a:r>
              </a:p>
              <a:p>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7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2115471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Choosing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p>
              <a:p>
                <a:pPr marL="342900" indent="-342900">
                  <a:buFont typeface="Arial" panose="020B0604020202020204" pitchFamily="34" charset="0"/>
                  <a:buChar char="•"/>
                </a:pPr>
                <a:r>
                  <a:rPr lang="en-US" sz="2600" dirty="0"/>
                  <a:t>If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is a constant, then it should be tuned through cross validation. </a:t>
                </a:r>
              </a:p>
              <a:p>
                <a:pPr marL="342900" indent="-342900">
                  <a:buFont typeface="Arial" panose="020B0604020202020204" pitchFamily="34" charset="0"/>
                  <a:buChar char="•"/>
                </a:pPr>
                <a:r>
                  <a:rPr lang="en-US" sz="2600" dirty="0"/>
                  <a:t>For better results, use a variable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That is, let the value of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depend on the gradient</a:t>
                </a:r>
              </a:p>
              <a:p>
                <a:r>
                  <a:rPr lang="en-US" sz="2600" dirty="0"/>
                  <a:t>		 		</a:t>
                </a:r>
              </a:p>
              <a:p>
                <a:r>
                  <a:rPr lang="en-US" sz="2600" dirty="0"/>
                  <a:t>	where.                 is the magnitude of the gradient,              . So </a:t>
                </a:r>
              </a:p>
              <a:p>
                <a:pPr marL="1085820" lvl="1" indent="-342900">
                  <a:buFont typeface="Arial" panose="020B0604020202020204" pitchFamily="34" charset="0"/>
                  <a:buChar char="•"/>
                </a:pPr>
                <a:r>
                  <a:rPr lang="en-US" sz="2400" dirty="0"/>
                  <a:t>around the optimum, when the gradient is small,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should be small </a:t>
                </a:r>
              </a:p>
              <a:p>
                <a:pPr marL="1085820" lvl="1" indent="-342900">
                  <a:buFont typeface="Arial" panose="020B0604020202020204" pitchFamily="34" charset="0"/>
                  <a:buChar char="•"/>
                </a:pPr>
                <a:r>
                  <a:rPr lang="en-US" sz="2400" dirty="0"/>
                  <a:t>far from the optimum, when the gradient is large,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should be larger </a:t>
                </a:r>
              </a:p>
              <a:p>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a16="http://schemas.microsoft.com/office/drawing/2014/main" id="{C276330E-82BB-2A43-8788-E52BEE27831B}"/>
              </a:ext>
            </a:extLst>
          </p:cNvPr>
          <p:cNvPicPr>
            <a:picLocks noChangeAspect="1"/>
          </p:cNvPicPr>
          <p:nvPr/>
        </p:nvPicPr>
        <p:blipFill>
          <a:blip r:embed="rId5"/>
          <a:stretch>
            <a:fillRect/>
          </a:stretch>
        </p:blipFill>
        <p:spPr>
          <a:xfrm>
            <a:off x="2211450" y="3447672"/>
            <a:ext cx="1193800" cy="489262"/>
          </a:xfrm>
          <a:prstGeom prst="rect">
            <a:avLst/>
          </a:prstGeom>
        </p:spPr>
      </p:pic>
      <p:pic>
        <p:nvPicPr>
          <p:cNvPr id="7" name="Picture 6">
            <a:extLst>
              <a:ext uri="{FF2B5EF4-FFF2-40B4-BE49-F238E27FC236}">
                <a16:creationId xmlns:a16="http://schemas.microsoft.com/office/drawing/2014/main" id="{64658077-088C-2749-A5D9-51E82E1C98F9}"/>
              </a:ext>
            </a:extLst>
          </p:cNvPr>
          <p:cNvPicPr>
            <a:picLocks noChangeAspect="1"/>
          </p:cNvPicPr>
          <p:nvPr/>
        </p:nvPicPr>
        <p:blipFill>
          <a:blip r:embed="rId6"/>
          <a:stretch>
            <a:fillRect/>
          </a:stretch>
        </p:blipFill>
        <p:spPr>
          <a:xfrm>
            <a:off x="8098311" y="3446337"/>
            <a:ext cx="846520" cy="490597"/>
          </a:xfrm>
          <a:prstGeom prst="rect">
            <a:avLst/>
          </a:prstGeom>
        </p:spPr>
      </p:pic>
    </p:spTree>
    <p:extLst>
      <p:ext uri="{BB962C8B-B14F-4D97-AF65-F5344CB8AC3E}">
        <p14:creationId xmlns:p14="http://schemas.microsoft.com/office/powerpoint/2010/main" val="3590162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AdaBoost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Using the language of gradient descent also allow us to connect gradient boosting for regression to a boosting algorithm often used for classification, AdaBoost. </a:t>
                </a:r>
              </a:p>
              <a:p>
                <a:r>
                  <a:rPr lang="en-US" sz="2600" dirty="0"/>
                  <a:t>In classification, we typically want to minimize the classification error: </a:t>
                </a:r>
              </a:p>
              <a:p>
                <a:endParaRPr lang="en-US" sz="2600" dirty="0">
                  <a:effectLst/>
                </a:endParaRPr>
              </a:p>
              <a:p>
                <a:endParaRPr lang="en-US" sz="2600" dirty="0"/>
              </a:p>
              <a:p>
                <a:endParaRPr lang="en-US" sz="2600" dirty="0"/>
              </a:p>
              <a:p>
                <a:r>
                  <a:rPr lang="en-US" sz="2600" dirty="0"/>
                  <a:t>Naively, we can try to minimize Error via gradient  descent, just like we did for MSE in gradient boosting. </a:t>
                </a:r>
              </a:p>
              <a:p>
                <a:endParaRPr lang="en-US" sz="2600" dirty="0"/>
              </a:p>
              <a:p>
                <a:r>
                  <a:rPr lang="en-US" sz="2600" dirty="0"/>
                  <a:t>Unfortunately, Error is not differentiable with respect to the predictions, </a:t>
                </a:r>
                <a14:m>
                  <m:oMath xmlns:m="http://schemas.openxmlformats.org/officeDocument/2006/math">
                    <m:sSub>
                      <m:sSubPr>
                        <m:ctrlPr>
                          <a:rPr lang="en-US" sz="2600" b="0" i="1" smtClean="0">
                            <a:latin typeface="Cambria Math" panose="02040503050406030204" pitchFamily="18" charset="0"/>
                            <a:ea typeface="Cambria Math" panose="02040503050406030204" pitchFamily="18" charset="0"/>
                          </a:rPr>
                        </m:ctrlPr>
                      </m:sSubPr>
                      <m:e>
                        <m:acc>
                          <m:accPr>
                            <m:chr m:val="̂"/>
                            <m:ctrlPr>
                              <a:rPr lang="en-US" sz="2600" b="0" i="1" smtClean="0">
                                <a:latin typeface="Cambria Math" panose="02040503050406030204" pitchFamily="18" charset="0"/>
                                <a:ea typeface="Cambria Math" panose="02040503050406030204" pitchFamily="18" charset="0"/>
                              </a:rPr>
                            </m:ctrlPr>
                          </m:accPr>
                          <m:e>
                            <m:r>
                              <a:rPr lang="en-US" sz="2600" b="0" i="1" smtClean="0">
                                <a:latin typeface="Cambria Math" panose="02040503050406030204" pitchFamily="18" charset="0"/>
                                <a:ea typeface="Cambria Math" panose="02040503050406030204" pitchFamily="18" charset="0"/>
                              </a:rPr>
                              <m:t>𝑦</m:t>
                            </m:r>
                          </m:e>
                        </m:acc>
                      </m:e>
                      <m:sub>
                        <m:r>
                          <a:rPr lang="en-US" sz="2600" b="0" i="1" smtClean="0">
                            <a:latin typeface="Cambria Math" panose="02040503050406030204" pitchFamily="18" charset="0"/>
                            <a:ea typeface="Cambria Math" panose="02040503050406030204" pitchFamily="18" charset="0"/>
                          </a:rPr>
                          <m:t>𝑛</m:t>
                        </m:r>
                      </m:sub>
                    </m:sSub>
                    <m:r>
                      <a:rPr lang="en-US" sz="2600" b="0" i="0" smtClean="0">
                        <a:latin typeface="Cambria Math" panose="02040503050406030204" pitchFamily="18" charset="0"/>
                        <a:ea typeface="Cambria Math" panose="02040503050406030204" pitchFamily="18" charset="0"/>
                      </a:rPr>
                      <m:t> </m:t>
                    </m:r>
                  </m:oMath>
                </a14:m>
                <a:r>
                  <a:rPr lang="en-US" sz="2600" dirty="0">
                    <a:sym typeface="Wingdings" pitchFamily="2" charset="2"/>
                  </a:rPr>
                  <a:t></a:t>
                </a:r>
                <a:r>
                  <a:rPr lang="en-US" sz="2600" dirty="0"/>
                  <a:t> </a:t>
                </a:r>
              </a:p>
              <a:p>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988" r="-1474" b="-7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3B2FAF5-AE78-9942-9954-48BA45B26AA7}"/>
              </a:ext>
            </a:extLst>
          </p:cNvPr>
          <p:cNvPicPr>
            <a:picLocks noChangeAspect="1"/>
          </p:cNvPicPr>
          <p:nvPr/>
        </p:nvPicPr>
        <p:blipFill>
          <a:blip r:embed="rId4"/>
          <a:stretch>
            <a:fillRect/>
          </a:stretch>
        </p:blipFill>
        <p:spPr>
          <a:xfrm>
            <a:off x="1869830" y="3030197"/>
            <a:ext cx="7618956" cy="1088423"/>
          </a:xfrm>
          <a:prstGeom prst="rect">
            <a:avLst/>
          </a:prstGeom>
        </p:spPr>
      </p:pic>
    </p:spTree>
    <p:extLst>
      <p:ext uri="{BB962C8B-B14F-4D97-AF65-F5344CB8AC3E}">
        <p14:creationId xmlns:p14="http://schemas.microsoft.com/office/powerpoint/2010/main" val="3411384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AdaBoost (cont.)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b="1" dirty="0"/>
                  <a:t>Our solution: </a:t>
                </a:r>
                <a:r>
                  <a:rPr lang="en-US" dirty="0"/>
                  <a:t>we replace the Error function with a differentiable function that is a good indicator of classification error. </a:t>
                </a:r>
              </a:p>
              <a:p>
                <a:r>
                  <a:rPr lang="en-US" dirty="0"/>
                  <a:t>The function we choose is called </a:t>
                </a:r>
                <a:r>
                  <a:rPr lang="en-US" b="1" i="1" dirty="0"/>
                  <a:t>exponential loss </a:t>
                </a:r>
              </a:p>
              <a:p>
                <a:endParaRPr lang="en-US" b="1" i="1" dirty="0">
                  <a:effectLst/>
                </a:endParaRPr>
              </a:p>
              <a:p>
                <a:endParaRPr lang="en-US" b="1" i="1" dirty="0"/>
              </a:p>
              <a:p>
                <a:endParaRPr lang="en-US" b="1" i="1" dirty="0">
                  <a:effectLst/>
                </a:endParaRPr>
              </a:p>
              <a:p>
                <a:r>
                  <a:rPr lang="en-US" dirty="0"/>
                  <a:t>Exponential loss is differentiable with respect to</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 </m:t>
                    </m:r>
                  </m:oMath>
                </a14:m>
                <a:r>
                  <a:rPr lang="en-US" dirty="0"/>
                  <a:t>and it is an upper bound of Error. </a:t>
                </a:r>
              </a:p>
              <a:p>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r="-86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72259E-8121-0248-98B8-377C783C26EB}"/>
              </a:ext>
            </a:extLst>
          </p:cNvPr>
          <p:cNvPicPr>
            <a:picLocks noChangeAspect="1"/>
          </p:cNvPicPr>
          <p:nvPr/>
        </p:nvPicPr>
        <p:blipFill>
          <a:blip r:embed="rId4"/>
          <a:stretch>
            <a:fillRect/>
          </a:stretch>
        </p:blipFill>
        <p:spPr>
          <a:xfrm>
            <a:off x="2188004" y="2836840"/>
            <a:ext cx="7617830" cy="1144309"/>
          </a:xfrm>
          <a:prstGeom prst="rect">
            <a:avLst/>
          </a:prstGeom>
        </p:spPr>
      </p:pic>
    </p:spTree>
    <p:extLst>
      <p:ext uri="{BB962C8B-B14F-4D97-AF65-F5344CB8AC3E}">
        <p14:creationId xmlns:p14="http://schemas.microsoft.com/office/powerpoint/2010/main" val="2831996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We first compute the gradient for </a:t>
                </a:r>
                <a:r>
                  <a:rPr lang="en-US" sz="2600" dirty="0" err="1"/>
                  <a:t>ExpLoss</a:t>
                </a:r>
                <a:r>
                  <a:rPr lang="en-US" sz="2600" dirty="0"/>
                  <a:t>:</a:t>
                </a:r>
                <a:br>
                  <a:rPr lang="en-US" sz="2600" dirty="0"/>
                </a:br>
                <a:endParaRPr lang="en-US" sz="2600" dirty="0"/>
              </a:p>
              <a:p>
                <a:endParaRPr lang="en-US" sz="2600" dirty="0"/>
              </a:p>
              <a:p>
                <a:pPr/>
                <a:r>
                  <a:rPr lang="en-US" sz="2600" dirty="0"/>
                  <a:t>It’s easier to decompose each  </a:t>
                </a:r>
                <a14:m>
                  <m:oMath xmlns:m="http://schemas.openxmlformats.org/officeDocument/2006/math">
                    <m:func>
                      <m:funcPr>
                        <m:ctrlPr>
                          <a:rPr lang="en-US" sz="2600" i="1">
                            <a:latin typeface="Cambria Math" panose="02040503050406030204" pitchFamily="18" charset="0"/>
                          </a:rPr>
                        </m:ctrlPr>
                      </m:funcPr>
                      <m:fName>
                        <m:sSub>
                          <m:sSubPr>
                            <m:ctrlPr>
                              <a:rPr lang="en-US" sz="2600" i="1">
                                <a:latin typeface="Cambria Math" panose="02040503050406030204" pitchFamily="18" charset="0"/>
                              </a:rPr>
                            </m:ctrlPr>
                          </m:sSubPr>
                          <m:e>
                            <m:r>
                              <a:rPr lang="en-US" sz="2600" i="1">
                                <a:latin typeface="Cambria Math" panose="02040503050406030204" pitchFamily="18" charset="0"/>
                              </a:rPr>
                              <m:t>𝑦</m:t>
                            </m:r>
                          </m:e>
                          <m:sub>
                            <m:r>
                              <a:rPr lang="en-US" sz="2600" i="1">
                                <a:latin typeface="Cambria Math" panose="02040503050406030204" pitchFamily="18" charset="0"/>
                              </a:rPr>
                              <m:t>𝑛</m:t>
                            </m:r>
                          </m:sub>
                        </m:sSub>
                        <m:r>
                          <m:rPr>
                            <m:sty m:val="p"/>
                          </m:rPr>
                          <a:rPr lang="en-US" sz="2600">
                            <a:latin typeface="Cambria Math" panose="02040503050406030204" pitchFamily="18" charset="0"/>
                          </a:rPr>
                          <m:t>exp</m:t>
                        </m:r>
                      </m:fName>
                      <m:e>
                        <m:d>
                          <m:dPr>
                            <m:ctrlPr>
                              <a:rPr lang="en-US" sz="2600" i="1">
                                <a:latin typeface="Cambria Math" panose="02040503050406030204" pitchFamily="18" charset="0"/>
                              </a:rPr>
                            </m:ctrlPr>
                          </m:dPr>
                          <m:e>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𝑦</m:t>
                                </m:r>
                              </m:e>
                              <m:sub>
                                <m:r>
                                  <a:rPr lang="en-US" sz="2600" i="1">
                                    <a:latin typeface="Cambria Math" panose="02040503050406030204" pitchFamily="18" charset="0"/>
                                  </a:rPr>
                                  <m:t>𝑛</m:t>
                                </m:r>
                              </m:sub>
                            </m:sSub>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𝑦</m:t>
                                    </m:r>
                                  </m:e>
                                </m:acc>
                              </m:e>
                              <m:sub>
                                <m:r>
                                  <a:rPr lang="en-US" sz="2600" i="1">
                                    <a:latin typeface="Cambria Math" panose="02040503050406030204" pitchFamily="18" charset="0"/>
                                  </a:rPr>
                                  <m:t>𝑛</m:t>
                                </m:r>
                              </m:sub>
                            </m:sSub>
                          </m:e>
                        </m:d>
                      </m:e>
                    </m:func>
                    <m:r>
                      <a:rPr lang="en-US" sz="2600" i="1">
                        <a:latin typeface="Cambria Math" panose="02040503050406030204" pitchFamily="18" charset="0"/>
                      </a:rPr>
                      <m:t> </m:t>
                    </m:r>
                    <m:r>
                      <a:rPr lang="en-US" sz="2600" b="0" i="1" smtClean="0">
                        <a:latin typeface="Cambria Math" panose="02040503050406030204" pitchFamily="18" charset="0"/>
                      </a:rPr>
                      <m:t> </m:t>
                    </m:r>
                  </m:oMath>
                </a14:m>
                <a:r>
                  <a:rPr lang="en-US" sz="2600" dirty="0"/>
                  <a:t>as </a:t>
                </a:r>
                <a14:m>
                  <m:oMath xmlns:m="http://schemas.openxmlformats.org/officeDocument/2006/math">
                    <m:sSub>
                      <m:sSubPr>
                        <m:ctrlPr>
                          <a:rPr lang="en-US" sz="2600" i="1">
                            <a:latin typeface="Cambria Math" panose="02040503050406030204" pitchFamily="18" charset="0"/>
                          </a:rPr>
                        </m:ctrlPr>
                      </m:sSub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𝑤</m:t>
                            </m:r>
                          </m:e>
                          <m:sub>
                            <m:r>
                              <a:rPr lang="en-US" sz="2600" b="0" i="1" smtClean="0">
                                <a:latin typeface="Cambria Math" panose="02040503050406030204" pitchFamily="18" charset="0"/>
                              </a:rPr>
                              <m:t>𝑛</m:t>
                            </m:r>
                          </m:sub>
                        </m:sSub>
                        <m:r>
                          <a:rPr lang="en-US" sz="2600" i="1">
                            <a:latin typeface="Cambria Math" panose="02040503050406030204" pitchFamily="18" charset="0"/>
                          </a:rPr>
                          <m:t>𝑦</m:t>
                        </m:r>
                      </m:e>
                      <m:sub>
                        <m:r>
                          <a:rPr lang="en-US" sz="2600" i="1">
                            <a:latin typeface="Cambria Math" panose="02040503050406030204" pitchFamily="18" charset="0"/>
                          </a:rPr>
                          <m:t>𝑛</m:t>
                        </m:r>
                      </m:sub>
                    </m:sSub>
                  </m:oMath>
                </a14:m>
                <a:r>
                  <a:rPr lang="en-US" sz="2600" dirty="0"/>
                  <a:t>, where </a:t>
                </a:r>
                <a:br>
                  <a:rPr lang="en-US" sz="2600" dirty="0"/>
                </a:br>
                <a14:m>
                  <m:oMathPara xmlns:m="http://schemas.openxmlformats.org/officeDocument/2006/math">
                    <m:oMathParaPr>
                      <m:jc m:val="left"/>
                    </m:oMathParaPr>
                    <m:oMath xmlns:m="http://schemas.openxmlformats.org/officeDocument/2006/math">
                      <m:sSub>
                        <m:sSubPr>
                          <m:ctrlPr>
                            <a:rPr lang="en-US" sz="2600" i="1">
                              <a:latin typeface="Cambria Math" panose="02040503050406030204" pitchFamily="18" charset="0"/>
                            </a:rPr>
                          </m:ctrlPr>
                        </m:sSubPr>
                        <m:e>
                          <m:r>
                            <a:rPr lang="en-US" sz="2600" b="0" i="1" smtClean="0">
                              <a:latin typeface="Cambria Math" panose="02040503050406030204" pitchFamily="18" charset="0"/>
                            </a:rPr>
                            <m:t>𝑤</m:t>
                          </m:r>
                        </m:e>
                        <m:sub>
                          <m:r>
                            <a:rPr lang="en-US" sz="2600" i="1">
                              <a:latin typeface="Cambria Math" panose="02040503050406030204" pitchFamily="18" charset="0"/>
                            </a:rPr>
                            <m:t>𝑛</m:t>
                          </m:r>
                        </m:sub>
                      </m:sSub>
                      <m:r>
                        <a:rPr lang="en-US" sz="2600" i="1">
                          <a:latin typeface="Cambria Math" panose="02040503050406030204" pitchFamily="18" charset="0"/>
                        </a:rPr>
                        <m:t>=</m:t>
                      </m:r>
                      <m:func>
                        <m:funcPr>
                          <m:ctrlPr>
                            <a:rPr lang="en-US" sz="2600" b="0" i="1" smtClean="0">
                              <a:latin typeface="Cambria Math" panose="02040503050406030204" pitchFamily="18" charset="0"/>
                            </a:rPr>
                          </m:ctrlPr>
                        </m:funcPr>
                        <m:fName>
                          <m:r>
                            <m:rPr>
                              <m:sty m:val="p"/>
                            </m:rPr>
                            <a:rPr lang="en-US" sz="2600" b="0" i="0" smtClean="0">
                              <a:latin typeface="Cambria Math" panose="02040503050406030204" pitchFamily="18" charset="0"/>
                            </a:rPr>
                            <m:t>exp</m:t>
                          </m:r>
                        </m:fName>
                        <m:e>
                          <m:d>
                            <m:dPr>
                              <m:ctrlPr>
                                <a:rPr lang="en-US" sz="2600" b="0" i="1" smtClean="0">
                                  <a:latin typeface="Cambria Math" panose="02040503050406030204" pitchFamily="18" charset="0"/>
                                </a:rPr>
                              </m:ctrlPr>
                            </m:dPr>
                            <m:e>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𝑛</m:t>
                                  </m:r>
                                </m:sub>
                              </m:sSub>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𝑦</m:t>
                                      </m:r>
                                    </m:e>
                                  </m:acc>
                                </m:e>
                                <m:sub>
                                  <m:r>
                                    <a:rPr lang="en-US" sz="2600" i="1">
                                      <a:latin typeface="Cambria Math" panose="02040503050406030204" pitchFamily="18" charset="0"/>
                                    </a:rPr>
                                    <m:t>𝑛</m:t>
                                  </m:r>
                                </m:sub>
                              </m:sSub>
                            </m:e>
                          </m:d>
                        </m:e>
                      </m:func>
                      <m:r>
                        <a:rPr lang="en-US" sz="2600" b="0" i="1" smtClean="0">
                          <a:latin typeface="Cambria Math" panose="02040503050406030204" pitchFamily="18" charset="0"/>
                        </a:rPr>
                        <m:t>.</m:t>
                      </m:r>
                    </m:oMath>
                  </m:oMathPara>
                </a14:m>
                <a:endParaRPr lang="en-US" sz="2600" dirty="0"/>
              </a:p>
              <a:p>
                <a:endParaRPr lang="en-US" sz="2600" dirty="0"/>
              </a:p>
              <a:p>
                <a:r>
                  <a:rPr lang="en-US" sz="2600" dirty="0"/>
                  <a:t>This way, we see that the gradient is just a re-weighting applied the target values </a:t>
                </a:r>
              </a:p>
              <a:p>
                <a:endParaRPr lang="en-US" sz="2600" dirty="0"/>
              </a:p>
              <a:p>
                <a:r>
                  <a:rPr lang="en-US" sz="2600" dirty="0"/>
                  <a:t>Notice that when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𝑛</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𝑦</m:t>
                            </m:r>
                          </m:e>
                        </m:acc>
                      </m:e>
                      <m:sub>
                        <m:r>
                          <a:rPr lang="en-US" sz="2600" b="0" i="1" smtClean="0">
                            <a:latin typeface="Cambria Math" panose="02040503050406030204" pitchFamily="18" charset="0"/>
                          </a:rPr>
                          <m:t>𝑛</m:t>
                        </m:r>
                      </m:sub>
                    </m:sSub>
                  </m:oMath>
                </a14:m>
                <a:r>
                  <a:rPr lang="en-US" sz="2600" dirty="0"/>
                  <a:t>, the weight </a:t>
                </a:r>
                <a14:m>
                  <m:oMath xmlns:m="http://schemas.openxmlformats.org/officeDocument/2006/math">
                    <m:sSub>
                      <m:sSubPr>
                        <m:ctrlPr>
                          <a:rPr lang="en-US" sz="2600" i="1">
                            <a:latin typeface="Cambria Math" panose="02040503050406030204" pitchFamily="18" charset="0"/>
                          </a:rPr>
                        </m:ctrlPr>
                      </m:sSubPr>
                      <m:e>
                        <m:r>
                          <a:rPr lang="en-US" sz="2600" b="0" i="1" smtClean="0">
                            <a:latin typeface="Cambria Math" panose="02040503050406030204" pitchFamily="18" charset="0"/>
                          </a:rPr>
                          <m:t>𝑤</m:t>
                        </m:r>
                      </m:e>
                      <m:sub>
                        <m:r>
                          <a:rPr lang="en-US" sz="2600" i="1">
                            <a:latin typeface="Cambria Math" panose="02040503050406030204" pitchFamily="18" charset="0"/>
                          </a:rPr>
                          <m:t>𝑛</m:t>
                        </m:r>
                      </m:sub>
                    </m:sSub>
                  </m:oMath>
                </a14:m>
                <a:r>
                  <a:rPr lang="en-US" sz="2600" dirty="0"/>
                  <a:t> is small; when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𝑦</m:t>
                        </m:r>
                      </m:e>
                      <m:sub>
                        <m:r>
                          <a:rPr lang="en-US" sz="2600" i="1">
                            <a:latin typeface="Cambria Math" panose="02040503050406030204" pitchFamily="18" charset="0"/>
                          </a:rPr>
                          <m:t>𝑛</m:t>
                        </m:r>
                      </m:sub>
                    </m:sSub>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𝑦</m:t>
                            </m:r>
                          </m:e>
                        </m:acc>
                      </m:e>
                      <m:sub>
                        <m:r>
                          <a:rPr lang="en-US" sz="2600" i="1">
                            <a:latin typeface="Cambria Math" panose="02040503050406030204" pitchFamily="18" charset="0"/>
                          </a:rPr>
                          <m:t>𝑛</m:t>
                        </m:r>
                      </m:sub>
                    </m:sSub>
                  </m:oMath>
                </a14:m>
                <a:r>
                  <a:rPr lang="en-US" sz="2600" dirty="0"/>
                  <a:t>, the weight is larger. </a:t>
                </a:r>
              </a:p>
              <a:p>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58AFDF4-9D89-DC4D-B909-67683CDA0104}"/>
              </a:ext>
            </a:extLst>
          </p:cNvPr>
          <p:cNvPicPr>
            <a:picLocks noChangeAspect="1"/>
          </p:cNvPicPr>
          <p:nvPr/>
        </p:nvPicPr>
        <p:blipFill>
          <a:blip r:embed="rId4"/>
          <a:stretch>
            <a:fillRect/>
          </a:stretch>
        </p:blipFill>
        <p:spPr>
          <a:xfrm>
            <a:off x="3116493" y="4435027"/>
            <a:ext cx="5003800" cy="622300"/>
          </a:xfrm>
          <a:prstGeom prst="rect">
            <a:avLst/>
          </a:prstGeom>
        </p:spPr>
      </p:pic>
      <p:pic>
        <p:nvPicPr>
          <p:cNvPr id="6" name="Picture 5">
            <a:extLst>
              <a:ext uri="{FF2B5EF4-FFF2-40B4-BE49-F238E27FC236}">
                <a16:creationId xmlns:a16="http://schemas.microsoft.com/office/drawing/2014/main" id="{884485C3-E913-8D44-A64D-517B0CB4487E}"/>
              </a:ext>
            </a:extLst>
          </p:cNvPr>
          <p:cNvPicPr>
            <a:picLocks noChangeAspect="1"/>
          </p:cNvPicPr>
          <p:nvPr/>
        </p:nvPicPr>
        <p:blipFill>
          <a:blip r:embed="rId5"/>
          <a:stretch>
            <a:fillRect/>
          </a:stretch>
        </p:blipFill>
        <p:spPr>
          <a:xfrm>
            <a:off x="2000250" y="1641374"/>
            <a:ext cx="8191500" cy="749300"/>
          </a:xfrm>
          <a:prstGeom prst="rect">
            <a:avLst/>
          </a:prstGeom>
        </p:spPr>
      </p:pic>
    </p:spTree>
    <p:extLst>
      <p:ext uri="{BB962C8B-B14F-4D97-AF65-F5344CB8AC3E}">
        <p14:creationId xmlns:p14="http://schemas.microsoft.com/office/powerpoint/2010/main" val="535139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932496" y="1197402"/>
            <a:ext cx="10327008" cy="4989802"/>
          </a:xfrm>
        </p:spPr>
        <p:txBody>
          <a:bodyPr/>
          <a:lstStyle/>
          <a:p>
            <a:pPr marL="457200" indent="-457200">
              <a:spcBef>
                <a:spcPts val="600"/>
              </a:spcBef>
              <a:buFont typeface="Arial" charset="0"/>
              <a:buChar char="•"/>
            </a:pPr>
            <a:r>
              <a:rPr lang="en-US" dirty="0"/>
              <a:t>Review of Ensemble Methods</a:t>
            </a:r>
          </a:p>
          <a:p>
            <a:pPr marL="457200" indent="-457200">
              <a:spcBef>
                <a:spcPts val="600"/>
              </a:spcBef>
              <a:buFont typeface="Arial" charset="0"/>
              <a:buChar char="•"/>
            </a:pPr>
            <a:r>
              <a:rPr lang="en-US" dirty="0"/>
              <a:t>Boosting</a:t>
            </a:r>
          </a:p>
          <a:p>
            <a:pPr marL="1200120" lvl="1" indent="-457200">
              <a:spcBef>
                <a:spcPts val="600"/>
              </a:spcBef>
              <a:buFont typeface="Arial" charset="0"/>
              <a:buChar char="•"/>
            </a:pPr>
            <a:r>
              <a:rPr lang="en-US" sz="2400" dirty="0"/>
              <a:t>Set-up and intuition</a:t>
            </a:r>
          </a:p>
          <a:p>
            <a:pPr marL="1200120" lvl="1" indent="-457200">
              <a:spcBef>
                <a:spcPts val="600"/>
              </a:spcBef>
              <a:buFont typeface="Arial" charset="0"/>
              <a:buChar char="•"/>
            </a:pPr>
            <a:r>
              <a:rPr lang="en-US" sz="2400" dirty="0"/>
              <a:t>Connection to Gradient Descent</a:t>
            </a:r>
          </a:p>
          <a:p>
            <a:pPr marL="1200120" lvl="1" indent="-457200">
              <a:spcBef>
                <a:spcPts val="600"/>
              </a:spcBef>
              <a:buFont typeface="Arial" charset="0"/>
              <a:buChar char="•"/>
            </a:pPr>
            <a:r>
              <a:rPr lang="en-US" sz="2400" dirty="0"/>
              <a:t>The Algorithm</a:t>
            </a:r>
          </a:p>
          <a:p>
            <a:pPr marL="457200" indent="-457200">
              <a:spcBef>
                <a:spcPts val="600"/>
              </a:spcBef>
              <a:buFont typeface="Arial" charset="0"/>
              <a:buChar char="•"/>
            </a:pPr>
            <a:r>
              <a:rPr lang="en-US" dirty="0"/>
              <a:t>Stacking</a:t>
            </a:r>
          </a:p>
          <a:p>
            <a:pPr marL="457200" indent="-457200">
              <a:spcBef>
                <a:spcPts val="600"/>
              </a:spcBef>
              <a:buFont typeface="Arial" charset="0"/>
              <a:buChar char="•"/>
            </a:pPr>
            <a:r>
              <a:rPr lang="en-US" dirty="0"/>
              <a:t>Artificial Neural Networks: an introduction</a:t>
            </a:r>
          </a:p>
          <a:p>
            <a:pPr marL="457200" indent="-457200">
              <a:spcBef>
                <a:spcPts val="600"/>
              </a:spcBef>
              <a:buFont typeface="Arial" charset="0"/>
              <a:buChar char="•"/>
            </a:pPr>
            <a:r>
              <a:rPr lang="en-US" dirty="0"/>
              <a:t>Anatomy of a NN</a:t>
            </a:r>
          </a:p>
          <a:p>
            <a:pPr marL="457200" indent="-457200">
              <a:spcBef>
                <a:spcPts val="600"/>
              </a:spcBef>
              <a:buFont typeface="Arial" charset="0"/>
              <a:buChar char="•"/>
            </a:pPr>
            <a:r>
              <a:rPr lang="en-US" dirty="0"/>
              <a:t>NN Design choices </a:t>
            </a:r>
          </a:p>
          <a:p>
            <a:pPr marL="457200" indent="-457200">
              <a:spcBef>
                <a:spcPts val="600"/>
              </a:spcBef>
              <a:buFont typeface="Arial" charset="0"/>
              <a:buChar char="•"/>
            </a:pPr>
            <a:endParaRPr lang="en-US" dirty="0"/>
          </a:p>
          <a:p>
            <a:pPr>
              <a:spcBef>
                <a:spcPts val="600"/>
              </a:spcBef>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2431701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The update step in the gradient descent is </a:t>
                </a:r>
              </a:p>
              <a:p>
                <a:endParaRPr lang="en-US" sz="2600" dirty="0"/>
              </a:p>
              <a:p>
                <a:endParaRPr lang="en-US" sz="2600" dirty="0"/>
              </a:p>
              <a:p>
                <a:r>
                  <a:rPr lang="en-US" sz="2600" dirty="0"/>
                  <a:t>Just like in gradient boosting, we approximate the gradient, </a:t>
                </a:r>
                <a14:m>
                  <m:oMath xmlns:m="http://schemas.openxmlformats.org/officeDocument/2006/math">
                    <m:sSub>
                      <m:sSubPr>
                        <m:ctrlPr>
                          <a:rPr lang="en-US" sz="2600" i="1">
                            <a:latin typeface="Cambria Math" panose="02040503050406030204" pitchFamily="18" charset="0"/>
                          </a:rPr>
                        </m:ctrlPr>
                      </m:sSubPr>
                      <m:e>
                        <m:sSub>
                          <m:sSubPr>
                            <m:ctrlPr>
                              <a:rPr lang="en-US" sz="2600" i="1">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𝜆</m:t>
                            </m:r>
                            <m:r>
                              <a:rPr lang="en-US" sz="2600" i="1">
                                <a:latin typeface="Cambria Math" panose="02040503050406030204" pitchFamily="18" charset="0"/>
                              </a:rPr>
                              <m:t>𝑤</m:t>
                            </m:r>
                          </m:e>
                          <m:sub>
                            <m:r>
                              <a:rPr lang="en-US" sz="2600" i="1">
                                <a:latin typeface="Cambria Math" panose="02040503050406030204" pitchFamily="18" charset="0"/>
                              </a:rPr>
                              <m:t>𝑛</m:t>
                            </m:r>
                          </m:sub>
                        </m:sSub>
                        <m:r>
                          <a:rPr lang="en-US" sz="2600" i="1">
                            <a:latin typeface="Cambria Math" panose="02040503050406030204" pitchFamily="18" charset="0"/>
                          </a:rPr>
                          <m:t>𝑦</m:t>
                        </m:r>
                      </m:e>
                      <m:sub>
                        <m:r>
                          <a:rPr lang="en-US" sz="2600" i="1">
                            <a:latin typeface="Cambria Math" panose="02040503050406030204" pitchFamily="18" charset="0"/>
                          </a:rPr>
                          <m:t>𝑛</m:t>
                        </m:r>
                      </m:sub>
                    </m:sSub>
                  </m:oMath>
                </a14:m>
                <a:r>
                  <a:rPr lang="en-US" sz="2600" dirty="0"/>
                  <a:t>with a simple model, </a:t>
                </a:r>
                <a:r>
                  <a:rPr lang="en-US" sz="2600" i="1" dirty="0"/>
                  <a:t>T</a:t>
                </a:r>
                <a:r>
                  <a:rPr lang="en-US" sz="2600" baseline="30000" dirty="0"/>
                  <a:t>(</a:t>
                </a:r>
                <a:r>
                  <a:rPr lang="en-US" sz="2600" i="1" baseline="30000" dirty="0" err="1"/>
                  <a:t>i</a:t>
                </a:r>
                <a:r>
                  <a:rPr lang="en-US" sz="2600" baseline="30000" dirty="0"/>
                  <a:t>)</a:t>
                </a:r>
                <a:r>
                  <a:rPr lang="en-US" sz="2600" dirty="0"/>
                  <a:t>, that depends on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𝑛</m:t>
                        </m:r>
                      </m:sub>
                    </m:sSub>
                  </m:oMath>
                </a14:m>
                <a:r>
                  <a:rPr lang="en-US" sz="2600" dirty="0"/>
                  <a:t>. </a:t>
                </a:r>
              </a:p>
              <a:p>
                <a:endParaRPr lang="en-US" sz="2600" dirty="0"/>
              </a:p>
              <a:p>
                <a:r>
                  <a:rPr lang="en-US" sz="2600" dirty="0"/>
                  <a:t>This means training </a:t>
                </a:r>
                <a:r>
                  <a:rPr lang="en-US" sz="2600" i="1" dirty="0"/>
                  <a:t>T</a:t>
                </a:r>
                <a:r>
                  <a:rPr lang="en-US" sz="2600" baseline="30000" dirty="0"/>
                  <a:t>(</a:t>
                </a:r>
                <a:r>
                  <a:rPr lang="en-US" sz="2600" i="1" baseline="30000" dirty="0" err="1"/>
                  <a:t>i</a:t>
                </a:r>
                <a:r>
                  <a:rPr lang="en-US" sz="2600" baseline="30000" dirty="0"/>
                  <a:t>)</a:t>
                </a:r>
                <a:r>
                  <a:rPr lang="en-US" sz="2600" dirty="0"/>
                  <a:t> on a re-weighted set of target values, </a:t>
                </a:r>
              </a:p>
              <a:p>
                <a:endParaRPr lang="en-US" sz="2600" dirty="0"/>
              </a:p>
              <a:p>
                <a:r>
                  <a:rPr lang="en-US" sz="2600" dirty="0"/>
                  <a:t>That is, gradient descent with exponential loss means iteratively training simple models that </a:t>
                </a:r>
                <a:r>
                  <a:rPr lang="en-US" sz="2600" b="1" i="1" dirty="0"/>
                  <a:t>focuses on the points misclassified by the previous model. </a:t>
                </a:r>
                <a:endParaRPr lang="en-US" sz="2600" dirty="0"/>
              </a:p>
              <a:p>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988" b="-4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87D7648-F174-274D-813F-2564F6C83A6E}"/>
              </a:ext>
            </a:extLst>
          </p:cNvPr>
          <p:cNvPicPr>
            <a:picLocks noChangeAspect="1"/>
          </p:cNvPicPr>
          <p:nvPr/>
        </p:nvPicPr>
        <p:blipFill>
          <a:blip r:embed="rId4"/>
          <a:stretch>
            <a:fillRect/>
          </a:stretch>
        </p:blipFill>
        <p:spPr>
          <a:xfrm>
            <a:off x="3056869" y="1703615"/>
            <a:ext cx="5880100" cy="609600"/>
          </a:xfrm>
          <a:prstGeom prst="rect">
            <a:avLst/>
          </a:prstGeom>
        </p:spPr>
      </p:pic>
      <p:pic>
        <p:nvPicPr>
          <p:cNvPr id="6" name="Picture 5">
            <a:extLst>
              <a:ext uri="{FF2B5EF4-FFF2-40B4-BE49-F238E27FC236}">
                <a16:creationId xmlns:a16="http://schemas.microsoft.com/office/drawing/2014/main" id="{452EA39F-6D7B-824F-B5DE-822766CF09EE}"/>
              </a:ext>
            </a:extLst>
          </p:cNvPr>
          <p:cNvPicPr>
            <a:picLocks noChangeAspect="1"/>
          </p:cNvPicPr>
          <p:nvPr/>
        </p:nvPicPr>
        <p:blipFill>
          <a:blip r:embed="rId5"/>
          <a:stretch>
            <a:fillRect/>
          </a:stretch>
        </p:blipFill>
        <p:spPr>
          <a:xfrm>
            <a:off x="3646512" y="4504496"/>
            <a:ext cx="4700814" cy="383106"/>
          </a:xfrm>
          <a:prstGeom prst="rect">
            <a:avLst/>
          </a:prstGeom>
        </p:spPr>
      </p:pic>
    </p:spTree>
    <p:extLst>
      <p:ext uri="{BB962C8B-B14F-4D97-AF65-F5344CB8AC3E}">
        <p14:creationId xmlns:p14="http://schemas.microsoft.com/office/powerpoint/2010/main" val="3425938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AdaBoost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4" y="1177758"/>
                <a:ext cx="10693567" cy="5130445"/>
              </a:xfrm>
            </p:spPr>
            <p:txBody>
              <a:bodyPr/>
              <a:lstStyle/>
              <a:p>
                <a:r>
                  <a:rPr lang="en-US" sz="2600" dirty="0"/>
                  <a:t>With a minor adjustment to the exponential loss function, we have the algorithm for gradient descent: </a:t>
                </a:r>
              </a:p>
              <a:p>
                <a:r>
                  <a:rPr lang="en-US" sz="2600" dirty="0"/>
                  <a:t>	1. 	Choose an initial distribution over the training data,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𝑛</m:t>
                        </m:r>
                      </m:sub>
                    </m:sSub>
                    <m:r>
                      <a:rPr lang="en-US" sz="2600" b="0" i="1" smtClean="0">
                        <a:latin typeface="Cambria Math" panose="02040503050406030204" pitchFamily="18" charset="0"/>
                      </a:rPr>
                      <m:t>=1/</m:t>
                    </m:r>
                    <m:r>
                      <a:rPr lang="en-US" sz="2600" b="0" i="1" smtClean="0">
                        <a:latin typeface="Cambria Math" panose="02040503050406030204" pitchFamily="18" charset="0"/>
                      </a:rPr>
                      <m:t>𝑁</m:t>
                    </m:r>
                  </m:oMath>
                </a14:m>
                <a:r>
                  <a:rPr lang="en-US" sz="2600" dirty="0"/>
                  <a:t>.</a:t>
                </a:r>
              </a:p>
              <a:p>
                <a:r>
                  <a:rPr lang="en-US" sz="2600" dirty="0"/>
                  <a:t>	2.	 At the </a:t>
                </a:r>
                <a:r>
                  <a:rPr lang="en-US" sz="2600" i="1" dirty="0" err="1"/>
                  <a:t>i</a:t>
                </a:r>
                <a:r>
                  <a:rPr lang="en-US" sz="2600" i="1" baseline="30000" dirty="0" err="1"/>
                  <a:t>th</a:t>
                </a:r>
                <a:r>
                  <a:rPr lang="en-US" sz="2600" dirty="0"/>
                  <a:t> step, fit a simple classifier </a:t>
                </a:r>
                <a:r>
                  <a:rPr lang="en-US" sz="2600" i="1" dirty="0"/>
                  <a:t>T</a:t>
                </a:r>
                <a:r>
                  <a:rPr lang="en-US" sz="2600" baseline="30000" dirty="0"/>
                  <a:t>(</a:t>
                </a:r>
                <a:r>
                  <a:rPr lang="en-US" sz="2600" i="1" baseline="30000" dirty="0" err="1"/>
                  <a:t>i</a:t>
                </a:r>
                <a:r>
                  <a:rPr lang="en-US" sz="2600" baseline="30000" dirty="0"/>
                  <a:t>)</a:t>
                </a:r>
                <a:r>
                  <a:rPr lang="en-US" sz="2600" dirty="0"/>
                  <a:t> on weighted training data </a:t>
                </a:r>
              </a:p>
              <a:p>
                <a:endParaRPr lang="en-US" sz="2600" dirty="0"/>
              </a:p>
              <a:p>
                <a:r>
                  <a:rPr lang="en-US" sz="2600" dirty="0"/>
                  <a:t>	3. 	Update the weights: </a:t>
                </a:r>
                <a:br>
                  <a:rPr lang="en-US" sz="2600" dirty="0"/>
                </a:br>
                <a:endParaRPr lang="en-US" sz="2600" dirty="0"/>
              </a:p>
              <a:p>
                <a:endParaRPr lang="en-US" sz="2600" dirty="0"/>
              </a:p>
              <a:p>
                <a:r>
                  <a:rPr lang="en-US" sz="2600" dirty="0"/>
                  <a:t>	where </a:t>
                </a:r>
                <a:r>
                  <a:rPr lang="en-US" sz="2600" i="1" dirty="0"/>
                  <a:t>Z</a:t>
                </a:r>
                <a:r>
                  <a:rPr lang="en-US" sz="2600" dirty="0"/>
                  <a:t> is the normalizing constant for the collection of updated weights </a:t>
                </a:r>
              </a:p>
              <a:p>
                <a:r>
                  <a:rPr lang="en-US" sz="2600" dirty="0"/>
                  <a:t>	4. 	Update </a:t>
                </a:r>
                <a:r>
                  <a:rPr lang="en-US" sz="2600" i="1" dirty="0"/>
                  <a:t>T</a:t>
                </a:r>
                <a:r>
                  <a:rPr lang="en-US" sz="2600" dirty="0"/>
                  <a:t>:  </a:t>
                </a:r>
                <a:r>
                  <a:rPr lang="en-US" sz="2600" i="1" dirty="0"/>
                  <a:t>T</a:t>
                </a:r>
                <a:r>
                  <a:rPr lang="en-US" sz="2600" dirty="0"/>
                  <a:t> ← </a:t>
                </a:r>
                <a:r>
                  <a:rPr lang="en-US" sz="2600" i="1" dirty="0"/>
                  <a:t>T</a:t>
                </a:r>
                <a:r>
                  <a:rPr lang="en-US" sz="2600" dirty="0"/>
                  <a:t> +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baseline="30000" dirty="0"/>
                  <a:t>(</a:t>
                </a:r>
                <a:r>
                  <a:rPr lang="en-US" sz="2600" i="1" baseline="30000" dirty="0" err="1"/>
                  <a:t>i</a:t>
                </a:r>
                <a:r>
                  <a:rPr lang="en-US" sz="2600" baseline="30000" dirty="0"/>
                  <a:t>)</a:t>
                </a:r>
                <a:r>
                  <a:rPr lang="en-US" sz="2600" i="1" dirty="0"/>
                  <a:t>T</a:t>
                </a:r>
                <a:r>
                  <a:rPr lang="en-US" sz="2600" baseline="30000" dirty="0"/>
                  <a:t>(</a:t>
                </a:r>
                <a:r>
                  <a:rPr lang="en-US" sz="2600" i="1" baseline="30000" dirty="0" err="1"/>
                  <a:t>i</a:t>
                </a:r>
                <a:r>
                  <a:rPr lang="en-US" sz="2600" baseline="30000" dirty="0"/>
                  <a:t>) </a:t>
                </a:r>
              </a:p>
              <a:p>
                <a:r>
                  <a:rPr lang="en-US" sz="2600" dirty="0"/>
                  <a:t>	where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is the learning rate. </a:t>
                </a:r>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4" y="1177758"/>
                <a:ext cx="10693567" cy="5130445"/>
              </a:xfrm>
              <a:blipFill>
                <a:blip r:embed="rId2"/>
                <a:stretch>
                  <a:fillRect l="-949" t="-988" b="-17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AF2AA08-436F-414C-865E-0D4B85A2FAB1}"/>
              </a:ext>
            </a:extLst>
          </p:cNvPr>
          <p:cNvPicPr>
            <a:picLocks noChangeAspect="1"/>
          </p:cNvPicPr>
          <p:nvPr/>
        </p:nvPicPr>
        <p:blipFill>
          <a:blip r:embed="rId4"/>
          <a:stretch>
            <a:fillRect/>
          </a:stretch>
        </p:blipFill>
        <p:spPr>
          <a:xfrm>
            <a:off x="3445328" y="3160950"/>
            <a:ext cx="3967843" cy="323370"/>
          </a:xfrm>
          <a:prstGeom prst="rect">
            <a:avLst/>
          </a:prstGeom>
        </p:spPr>
      </p:pic>
      <p:pic>
        <p:nvPicPr>
          <p:cNvPr id="4" name="Picture 3">
            <a:extLst>
              <a:ext uri="{FF2B5EF4-FFF2-40B4-BE49-F238E27FC236}">
                <a16:creationId xmlns:a16="http://schemas.microsoft.com/office/drawing/2014/main" id="{7D03F5B1-1DC7-2E47-8931-310EC7C7BBA3}"/>
              </a:ext>
            </a:extLst>
          </p:cNvPr>
          <p:cNvPicPr>
            <a:picLocks noChangeAspect="1"/>
          </p:cNvPicPr>
          <p:nvPr/>
        </p:nvPicPr>
        <p:blipFill>
          <a:blip r:embed="rId5"/>
          <a:stretch>
            <a:fillRect/>
          </a:stretch>
        </p:blipFill>
        <p:spPr>
          <a:xfrm>
            <a:off x="3445328" y="3867671"/>
            <a:ext cx="4597400" cy="863600"/>
          </a:xfrm>
          <a:prstGeom prst="rect">
            <a:avLst/>
          </a:prstGeom>
        </p:spPr>
      </p:pic>
    </p:spTree>
    <p:extLst>
      <p:ext uri="{BB962C8B-B14F-4D97-AF65-F5344CB8AC3E}">
        <p14:creationId xmlns:p14="http://schemas.microsoft.com/office/powerpoint/2010/main" val="2126460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the Learning Rage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Unlike in the case of gradient boosting for regression, we can analytically solve for the optimal learning rate for AdaBoost, by optimizing: </a:t>
            </a:r>
          </a:p>
          <a:p>
            <a:endParaRPr lang="en-US" dirty="0">
              <a:effectLst/>
            </a:endParaRPr>
          </a:p>
          <a:p>
            <a:endParaRPr lang="en-US" dirty="0"/>
          </a:p>
          <a:p>
            <a:endParaRPr lang="en-US" dirty="0">
              <a:effectLst/>
            </a:endParaRPr>
          </a:p>
          <a:p>
            <a:r>
              <a:rPr lang="en-US" dirty="0"/>
              <a:t>Doing so, we get that </a:t>
            </a:r>
          </a:p>
          <a:p>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BB6E14F-CE8B-2E43-A4A5-84BDFAA1B283}"/>
              </a:ext>
            </a:extLst>
          </p:cNvPr>
          <p:cNvPicPr>
            <a:picLocks noChangeAspect="1"/>
          </p:cNvPicPr>
          <p:nvPr/>
        </p:nvPicPr>
        <p:blipFill>
          <a:blip r:embed="rId3"/>
          <a:stretch>
            <a:fillRect/>
          </a:stretch>
        </p:blipFill>
        <p:spPr>
          <a:xfrm>
            <a:off x="2178050" y="4532689"/>
            <a:ext cx="7835900" cy="1320800"/>
          </a:xfrm>
          <a:prstGeom prst="rect">
            <a:avLst/>
          </a:prstGeom>
        </p:spPr>
      </p:pic>
      <p:pic>
        <p:nvPicPr>
          <p:cNvPr id="6" name="Picture 5">
            <a:extLst>
              <a:ext uri="{FF2B5EF4-FFF2-40B4-BE49-F238E27FC236}">
                <a16:creationId xmlns:a16="http://schemas.microsoft.com/office/drawing/2014/main" id="{9036D19A-FFE0-4F40-828C-EBAE14D41A24}"/>
              </a:ext>
            </a:extLst>
          </p:cNvPr>
          <p:cNvPicPr>
            <a:picLocks noChangeAspect="1"/>
          </p:cNvPicPr>
          <p:nvPr/>
        </p:nvPicPr>
        <p:blipFill>
          <a:blip r:embed="rId4"/>
          <a:stretch>
            <a:fillRect/>
          </a:stretch>
        </p:blipFill>
        <p:spPr>
          <a:xfrm>
            <a:off x="2546350" y="2511080"/>
            <a:ext cx="7099300" cy="1231900"/>
          </a:xfrm>
          <a:prstGeom prst="rect">
            <a:avLst/>
          </a:prstGeom>
        </p:spPr>
      </p:pic>
    </p:spTree>
    <p:extLst>
      <p:ext uri="{BB962C8B-B14F-4D97-AF65-F5344CB8AC3E}">
        <p14:creationId xmlns:p14="http://schemas.microsoft.com/office/powerpoint/2010/main" val="2188386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effectLst/>
              </a:rPr>
              <a:t>Boosting in </a:t>
            </a:r>
            <a:r>
              <a:rPr lang="en-US" dirty="0" err="1">
                <a:effectLst/>
              </a:rPr>
              <a:t>sklearn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dirty="0"/>
                  <a:t>Python has boosting algorithms implemented for you:</a:t>
                </a: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sklearn.ensemble.AdaBoostClassifier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sklearn.ensemble.AdaBoostRegressor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dirty="0"/>
                  <a:t>With arguments of </a:t>
                </a:r>
                <a:r>
                  <a:rPr lang="en-US" b="1" dirty="0" err="1"/>
                  <a:t>base_estimator</a:t>
                </a:r>
                <a:r>
                  <a:rPr lang="en-US" b="1" dirty="0"/>
                  <a:t> </a:t>
                </a:r>
                <a:r>
                  <a:rPr lang="en-US" dirty="0"/>
                  <a:t>(what models to use),</a:t>
                </a:r>
                <a:r>
                  <a:rPr lang="en-US" b="1" dirty="0"/>
                  <a:t> </a:t>
                </a:r>
                <a:r>
                  <a:rPr lang="en-US" b="1" dirty="0" err="1"/>
                  <a:t>n_estimators</a:t>
                </a:r>
                <a:r>
                  <a:rPr lang="en-US" b="1" dirty="0"/>
                  <a:t> </a:t>
                </a:r>
                <a:r>
                  <a:rPr lang="en-US" dirty="0"/>
                  <a:t>(max number of models to use),</a:t>
                </a:r>
                <a:r>
                  <a:rPr lang="en-US" b="1" dirty="0"/>
                  <a:t> </a:t>
                </a:r>
                <a:r>
                  <a:rPr lang="en-US" b="1" dirty="0" err="1"/>
                  <a:t>learning_rate</a:t>
                </a:r>
                <a:r>
                  <a:rPr lang="en-US" b="1" dirty="0"/>
                  <a:t> </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t>
                </a:r>
                <a:r>
                  <a:rPr lang="en-US" dirty="0" err="1"/>
                  <a:t>etc</a:t>
                </a:r>
                <a:r>
                  <a:rPr lang="en-US" dirty="0"/>
                  <a:t>…</a:t>
                </a:r>
                <a:endParaRPr lang="en-US" b="1" dirty="0">
                  <a:latin typeface="Courier New" panose="02070309020205020404" pitchFamily="49" charset="0"/>
                  <a:cs typeface="Courier New" panose="02070309020205020404" pitchFamily="49" charset="0"/>
                </a:endParaRPr>
              </a:p>
              <a:p>
                <a:pPr>
                  <a:spcAft>
                    <a:spcPts val="1200"/>
                  </a:spcAft>
                </a:pPr>
                <a:endParaRPr lang="en-US" dirty="0"/>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731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Stacking</a:t>
            </a:r>
          </a:p>
        </p:txBody>
      </p:sp>
      <p:sp>
        <p:nvSpPr>
          <p:cNvPr id="3" name="Slide Number Placeholder 2"/>
          <p:cNvSpPr>
            <a:spLocks noGrp="1"/>
          </p:cNvSpPr>
          <p:nvPr>
            <p:ph type="sldNum" sz="quarter" idx="12"/>
          </p:nvPr>
        </p:nvSpPr>
        <p:spPr/>
        <p:txBody>
          <a:bodyPr/>
          <a:lstStyle/>
          <a:p>
            <a:fld id="{47445CB2-BF6F-6E49-AC61-7BDDE2E02F5B}" type="slidenum">
              <a:rPr lang="en-US" smtClean="0"/>
              <a:t>34</a:t>
            </a:fld>
            <a:endParaRPr lang="en-US"/>
          </a:p>
        </p:txBody>
      </p:sp>
    </p:spTree>
    <p:extLst>
      <p:ext uri="{BB962C8B-B14F-4D97-AF65-F5344CB8AC3E}">
        <p14:creationId xmlns:p14="http://schemas.microsoft.com/office/powerpoint/2010/main" val="2122496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Stacking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Recall that in boosting, the final model </a:t>
                </a:r>
                <a:r>
                  <a:rPr lang="en-US" i="1" dirty="0"/>
                  <a:t>T</a:t>
                </a:r>
                <a:r>
                  <a:rPr lang="en-US" dirty="0"/>
                  <a:t>, we learn is a weighted sum of simple models, </a:t>
                </a:r>
                <a:r>
                  <a:rPr lang="en-US" i="1" dirty="0"/>
                  <a:t>T</a:t>
                </a:r>
                <a:r>
                  <a:rPr lang="en-US" i="1" baseline="-25000" dirty="0"/>
                  <a:t>h</a:t>
                </a:r>
                <a:r>
                  <a:rPr lang="en-US" dirty="0"/>
                  <a:t>, </a:t>
                </a:r>
              </a:p>
              <a:p>
                <a:endParaRPr lang="en-US" dirty="0"/>
              </a:p>
              <a:p>
                <a:r>
                  <a:rPr lang="en-US" dirty="0"/>
                  <a:t>where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i="1" baseline="-25000" dirty="0"/>
                  <a:t>h</a:t>
                </a:r>
                <a:r>
                  <a:rPr lang="en-US" dirty="0"/>
                  <a:t> is the learning rate. In AdaBoost for example, we can analytically determine the optimal values of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n-US" i="1" baseline="-25000" dirty="0"/>
                  <a:t>h</a:t>
                </a:r>
                <a:r>
                  <a:rPr lang="en-US" dirty="0"/>
                  <a:t> for each simple model </a:t>
                </a:r>
                <a:r>
                  <a:rPr lang="en-US" i="1" dirty="0"/>
                  <a:t>T</a:t>
                </a:r>
                <a:r>
                  <a:rPr lang="en-US" i="1" baseline="-25000" dirty="0"/>
                  <a:t>h</a:t>
                </a:r>
                <a:r>
                  <a:rPr lang="en-US" dirty="0"/>
                  <a:t>. </a:t>
                </a:r>
              </a:p>
              <a:p>
                <a:endParaRPr lang="en-US" dirty="0"/>
              </a:p>
              <a:p>
                <a:r>
                  <a:rPr lang="en-US" dirty="0"/>
                  <a:t>On the other hand, we can also determine the final model </a:t>
                </a:r>
                <a:r>
                  <a:rPr lang="en-US" i="1" dirty="0"/>
                  <a:t>T</a:t>
                </a:r>
                <a:r>
                  <a:rPr lang="en-US" dirty="0"/>
                  <a:t> implicitly by </a:t>
                </a:r>
                <a:r>
                  <a:rPr lang="en-US" b="1" i="1" dirty="0"/>
                  <a:t>learning any model, called meta-learner, that transforms the outputs of </a:t>
                </a:r>
                <a:r>
                  <a:rPr lang="en-US" i="1" dirty="0"/>
                  <a:t>T</a:t>
                </a:r>
                <a:r>
                  <a:rPr lang="en-US" i="1" baseline="-25000" dirty="0"/>
                  <a:t>h</a:t>
                </a:r>
                <a:r>
                  <a:rPr lang="en-US" dirty="0"/>
                  <a:t> </a:t>
                </a:r>
                <a:r>
                  <a:rPr lang="en-US" b="1" i="1" dirty="0"/>
                  <a:t>into a prediction</a:t>
                </a:r>
                <a:r>
                  <a:rPr lang="en-US" dirty="0"/>
                  <a:t>. </a:t>
                </a:r>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1229" t="-1235" r="-61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732FD-E444-C84B-B2F3-1DAEEBF0988B}"/>
              </a:ext>
            </a:extLst>
          </p:cNvPr>
          <p:cNvPicPr>
            <a:picLocks noChangeAspect="1"/>
          </p:cNvPicPr>
          <p:nvPr/>
        </p:nvPicPr>
        <p:blipFill>
          <a:blip r:embed="rId4"/>
          <a:stretch>
            <a:fillRect/>
          </a:stretch>
        </p:blipFill>
        <p:spPr>
          <a:xfrm>
            <a:off x="4423457" y="1925148"/>
            <a:ext cx="2266709" cy="818534"/>
          </a:xfrm>
          <a:prstGeom prst="rect">
            <a:avLst/>
          </a:prstGeom>
        </p:spPr>
      </p:pic>
    </p:spTree>
    <p:extLst>
      <p:ext uri="{BB962C8B-B14F-4D97-AF65-F5344CB8AC3E}">
        <p14:creationId xmlns:p14="http://schemas.microsoft.com/office/powerpoint/2010/main" val="2319756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Stacked Generalization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The framework for </a:t>
                </a:r>
                <a:r>
                  <a:rPr lang="en-US" b="1" i="1" dirty="0"/>
                  <a:t>stacked generalization </a:t>
                </a:r>
                <a:r>
                  <a:rPr lang="en-US" dirty="0"/>
                  <a:t>or </a:t>
                </a:r>
                <a:r>
                  <a:rPr lang="en-US" b="1" i="1" dirty="0"/>
                  <a:t>stacking </a:t>
                </a:r>
                <a:r>
                  <a:rPr lang="en-US" dirty="0"/>
                  <a:t>(Wolpert 1992) is: </a:t>
                </a:r>
              </a:p>
              <a:p>
                <a:endParaRPr lang="en-US" dirty="0"/>
              </a:p>
              <a:p>
                <a:pPr marL="342900" indent="-342900">
                  <a:buFont typeface="Arial" panose="020B0604020202020204" pitchFamily="34" charset="0"/>
                  <a:buChar char="•"/>
                </a:pPr>
                <a:r>
                  <a:rPr lang="en-US" dirty="0"/>
                  <a:t>train </a:t>
                </a:r>
                <a:r>
                  <a:rPr lang="en-US" i="1" dirty="0"/>
                  <a:t>L</a:t>
                </a:r>
                <a:r>
                  <a:rPr lang="en-US" dirty="0"/>
                  <a:t> number of models, </a:t>
                </a:r>
                <a:r>
                  <a:rPr lang="en-US" i="1" dirty="0"/>
                  <a:t>T</a:t>
                </a:r>
                <a:r>
                  <a:rPr lang="en-US" i="1" baseline="-25000" dirty="0"/>
                  <a:t>l</a:t>
                </a:r>
                <a:r>
                  <a:rPr lang="en-US" dirty="0"/>
                  <a:t> on the training data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train a meta-learner </a:t>
                </a:r>
                <a14:m>
                  <m:oMath xmlns:m="http://schemas.openxmlformats.org/officeDocument/2006/math">
                    <m:acc>
                      <m:accPr>
                        <m:chr m:val="̃"/>
                        <m:ctrlPr>
                          <a:rPr lang="en-US" i="1">
                            <a:latin typeface="Cambria Math" panose="02040503050406030204" pitchFamily="18" charset="0"/>
                          </a:rPr>
                        </m:ctrlPr>
                      </m:accPr>
                      <m:e>
                        <m:r>
                          <m:rPr>
                            <m:nor/>
                          </m:rPr>
                          <a:rPr lang="en-US" i="1" dirty="0"/>
                          <m:t>T</m:t>
                        </m:r>
                      </m:e>
                    </m:acc>
                  </m:oMath>
                </a14:m>
                <a:r>
                  <a:rPr lang="en-US" dirty="0"/>
                  <a:t> on the predictions of the ensemble of models, i.e. train using the data </a:t>
                </a:r>
              </a:p>
              <a:p>
                <a:endParaRPr lang="en-US" dirty="0"/>
              </a:p>
              <a:p>
                <a:r>
                  <a:rPr lang="en-US" dirty="0"/>
                  <a:t> </a:t>
                </a: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B9FDB-F82A-E642-B06E-608846A64EEA}"/>
              </a:ext>
            </a:extLst>
          </p:cNvPr>
          <p:cNvPicPr>
            <a:picLocks noChangeAspect="1"/>
          </p:cNvPicPr>
          <p:nvPr/>
        </p:nvPicPr>
        <p:blipFill>
          <a:blip r:embed="rId4"/>
          <a:stretch>
            <a:fillRect/>
          </a:stretch>
        </p:blipFill>
        <p:spPr>
          <a:xfrm>
            <a:off x="3645382" y="2083164"/>
            <a:ext cx="4368800" cy="469900"/>
          </a:xfrm>
          <a:prstGeom prst="rect">
            <a:avLst/>
          </a:prstGeom>
        </p:spPr>
      </p:pic>
      <p:pic>
        <p:nvPicPr>
          <p:cNvPr id="7" name="Picture 6">
            <a:extLst>
              <a:ext uri="{FF2B5EF4-FFF2-40B4-BE49-F238E27FC236}">
                <a16:creationId xmlns:a16="http://schemas.microsoft.com/office/drawing/2014/main" id="{898458EE-291A-8E49-9175-DE50790D9764}"/>
              </a:ext>
            </a:extLst>
          </p:cNvPr>
          <p:cNvPicPr>
            <a:picLocks noChangeAspect="1"/>
          </p:cNvPicPr>
          <p:nvPr/>
        </p:nvPicPr>
        <p:blipFill>
          <a:blip r:embed="rId5"/>
          <a:stretch>
            <a:fillRect/>
          </a:stretch>
        </p:blipFill>
        <p:spPr>
          <a:xfrm>
            <a:off x="833415" y="3278870"/>
            <a:ext cx="10452100" cy="469900"/>
          </a:xfrm>
          <a:prstGeom prst="rect">
            <a:avLst/>
          </a:prstGeom>
        </p:spPr>
      </p:pic>
    </p:spTree>
    <p:extLst>
      <p:ext uri="{BB962C8B-B14F-4D97-AF65-F5344CB8AC3E}">
        <p14:creationId xmlns:p14="http://schemas.microsoft.com/office/powerpoint/2010/main" val="2091589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Stacking: an Illustration</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37</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8A56F56-0232-F246-96D8-E784950BC43C}"/>
              </a:ext>
            </a:extLst>
          </p:cNvPr>
          <p:cNvPicPr>
            <a:picLocks noChangeAspect="1"/>
          </p:cNvPicPr>
          <p:nvPr/>
        </p:nvPicPr>
        <p:blipFill>
          <a:blip r:embed="rId3"/>
          <a:stretch>
            <a:fillRect/>
          </a:stretch>
        </p:blipFill>
        <p:spPr>
          <a:xfrm>
            <a:off x="2868757" y="850739"/>
            <a:ext cx="6275243" cy="5550061"/>
          </a:xfrm>
          <a:prstGeom prst="rect">
            <a:avLst/>
          </a:prstGeom>
        </p:spPr>
      </p:pic>
    </p:spTree>
    <p:extLst>
      <p:ext uri="{BB962C8B-B14F-4D97-AF65-F5344CB8AC3E}">
        <p14:creationId xmlns:p14="http://schemas.microsoft.com/office/powerpoint/2010/main" val="924879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Stacking: General Guidelines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38</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CF3D22E2-AC6E-7A42-AD49-2BFEC3F22E57}"/>
              </a:ext>
            </a:extLst>
          </p:cNvPr>
          <p:cNvSpPr>
            <a:spLocks noGrp="1"/>
          </p:cNvSpPr>
          <p:nvPr>
            <p:ph idx="1"/>
          </p:nvPr>
        </p:nvSpPr>
        <p:spPr>
          <a:xfrm>
            <a:off x="740781" y="1189333"/>
            <a:ext cx="10083976" cy="4308642"/>
          </a:xfrm>
        </p:spPr>
        <p:txBody>
          <a:bodyPr/>
          <a:lstStyle/>
          <a:p>
            <a:r>
              <a:rPr lang="en-US" sz="2800" dirty="0"/>
              <a:t>The flexibility of stacking makes it widely applicable but difficult to analyze theoretically. Some general rules have been found through empirical studies: </a:t>
            </a:r>
          </a:p>
          <a:p>
            <a:pPr marL="342900" indent="-342900">
              <a:buFont typeface="Arial" panose="020B0604020202020204" pitchFamily="34" charset="0"/>
              <a:buChar char="•"/>
            </a:pPr>
            <a:r>
              <a:rPr lang="en-US" sz="2800" dirty="0"/>
              <a:t>models in the ensemble should be diverse, i.e. their errors should not be correlated </a:t>
            </a:r>
          </a:p>
          <a:p>
            <a:pPr marL="342900" indent="-342900">
              <a:buFont typeface="Arial" panose="020B0604020202020204" pitchFamily="34" charset="0"/>
              <a:buChar char="•"/>
            </a:pPr>
            <a:r>
              <a:rPr lang="en-US" sz="2800"/>
              <a:t>for binary classification</a:t>
            </a:r>
            <a:r>
              <a:rPr lang="en-US" sz="2800" dirty="0"/>
              <a:t>, each model in the ensemble should have </a:t>
            </a:r>
            <a:br>
              <a:rPr lang="en-US" sz="2800" dirty="0"/>
            </a:br>
            <a:r>
              <a:rPr lang="en-US" sz="2800" dirty="0"/>
              <a:t>error rate &lt; 1/2 </a:t>
            </a:r>
          </a:p>
          <a:p>
            <a:pPr marL="342900" indent="-342900">
              <a:buFont typeface="Arial" panose="020B0604020202020204" pitchFamily="34" charset="0"/>
              <a:buChar char="•"/>
            </a:pPr>
            <a:r>
              <a:rPr lang="en-US" sz="2800" dirty="0"/>
              <a:t>if models in the ensemble outputs probabilities, it’s better to train the meta-learner on probabilities rather than predictions </a:t>
            </a:r>
          </a:p>
          <a:p>
            <a:pPr marL="342900" indent="-342900">
              <a:buFont typeface="Arial" panose="020B0604020202020204" pitchFamily="34" charset="0"/>
              <a:buChar char="•"/>
            </a:pPr>
            <a:r>
              <a:rPr lang="en-US" sz="2800" dirty="0"/>
              <a:t>apply regularization to the meta-learner to avoid overfitting </a:t>
            </a:r>
            <a:endParaRPr lang="en-US" sz="2800" dirty="0">
              <a:effectLst/>
            </a:endParaRPr>
          </a:p>
        </p:txBody>
      </p:sp>
    </p:spTree>
    <p:extLst>
      <p:ext uri="{BB962C8B-B14F-4D97-AF65-F5344CB8AC3E}">
        <p14:creationId xmlns:p14="http://schemas.microsoft.com/office/powerpoint/2010/main" val="964052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Stacking: </a:t>
            </a:r>
            <a:r>
              <a:rPr lang="en-US" dirty="0" err="1"/>
              <a:t>Subsemble</a:t>
            </a:r>
            <a:r>
              <a:rPr lang="en-US" dirty="0"/>
              <a:t> Approach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dirty="0"/>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F3D22E2-AC6E-7A42-AD49-2BFEC3F22E57}"/>
                  </a:ext>
                </a:extLst>
              </p:cNvPr>
              <p:cNvSpPr>
                <a:spLocks noGrp="1"/>
              </p:cNvSpPr>
              <p:nvPr>
                <p:ph idx="1"/>
              </p:nvPr>
            </p:nvSpPr>
            <p:spPr>
              <a:xfrm>
                <a:off x="833415" y="1177758"/>
                <a:ext cx="10327008" cy="4713756"/>
              </a:xfrm>
            </p:spPr>
            <p:txBody>
              <a:bodyPr/>
              <a:lstStyle/>
              <a:p>
                <a:r>
                  <a:rPr lang="en-US" dirty="0"/>
                  <a:t>We can extend the stacking framework to include ensembles of models that specialize on small subsets of data (Sapp et. al. 2014), for de-correlation or improved computational efficiency: </a:t>
                </a:r>
              </a:p>
              <a:p>
                <a:pPr marL="342900" indent="-342900">
                  <a:buFont typeface="Arial" panose="020B0604020202020204" pitchFamily="34" charset="0"/>
                  <a:buChar char="•"/>
                </a:pPr>
                <a:r>
                  <a:rPr lang="en-US" dirty="0"/>
                  <a:t>divide the data in to </a:t>
                </a:r>
                <a:r>
                  <a:rPr lang="en-US" i="1" dirty="0"/>
                  <a:t>J</a:t>
                </a:r>
                <a:r>
                  <a:rPr lang="en-US" dirty="0"/>
                  <a:t> subsets </a:t>
                </a:r>
              </a:p>
              <a:p>
                <a:pPr marL="342900" indent="-342900">
                  <a:buFont typeface="Arial" panose="020B0604020202020204" pitchFamily="34" charset="0"/>
                  <a:buChar char="•"/>
                </a:pPr>
                <a:r>
                  <a:rPr lang="en-US" dirty="0"/>
                  <a:t>train models, </a:t>
                </a:r>
                <a:r>
                  <a:rPr lang="en-US" i="1" dirty="0" err="1"/>
                  <a:t>T</a:t>
                </a:r>
                <a:r>
                  <a:rPr lang="en-US" i="1" baseline="-25000" dirty="0" err="1"/>
                  <a:t>j</a:t>
                </a:r>
                <a:r>
                  <a:rPr lang="en-US" dirty="0"/>
                  <a:t> , on each subset </a:t>
                </a:r>
              </a:p>
              <a:p>
                <a:pPr marL="342900" indent="-342900">
                  <a:buFont typeface="Arial" panose="020B0604020202020204" pitchFamily="34" charset="0"/>
                  <a:buChar char="•"/>
                </a:pPr>
                <a:r>
                  <a:rPr lang="en-US" dirty="0"/>
                  <a:t>train a meta-learner </a:t>
                </a:r>
                <a14:m>
                  <m:oMath xmlns:m="http://schemas.openxmlformats.org/officeDocument/2006/math">
                    <m:acc>
                      <m:accPr>
                        <m:chr m:val="̃"/>
                        <m:ctrlPr>
                          <a:rPr lang="en-US" i="1" smtClean="0">
                            <a:latin typeface="Cambria Math" panose="02040503050406030204" pitchFamily="18" charset="0"/>
                          </a:rPr>
                        </m:ctrlPr>
                      </m:accPr>
                      <m:e>
                        <m:r>
                          <m:rPr>
                            <m:nor/>
                          </m:rPr>
                          <a:rPr lang="en-US" i="1" dirty="0"/>
                          <m:t>T</m:t>
                        </m:r>
                      </m:e>
                    </m:acc>
                  </m:oMath>
                </a14:m>
                <a:r>
                  <a:rPr lang="en-US" dirty="0"/>
                  <a:t> on the predictions of the ensemble of models, i.e. train using the data </a:t>
                </a:r>
              </a:p>
              <a:p>
                <a:endParaRPr lang="en-US" dirty="0">
                  <a:effectLst/>
                </a:endParaRPr>
              </a:p>
              <a:p>
                <a:endParaRPr lang="en-US" dirty="0"/>
              </a:p>
              <a:p>
                <a:r>
                  <a:rPr lang="en-US" dirty="0"/>
                  <a:t>Again, we want to make sure that each </a:t>
                </a:r>
                <a:r>
                  <a:rPr lang="en-US" i="1" dirty="0" err="1"/>
                  <a:t>T</a:t>
                </a:r>
                <a:r>
                  <a:rPr lang="en-US" i="1" baseline="-25000" dirty="0" err="1"/>
                  <a:t>j</a:t>
                </a:r>
                <a:r>
                  <a:rPr lang="en-US" dirty="0"/>
                  <a:t>(</a:t>
                </a:r>
                <a:r>
                  <a:rPr lang="en-US" i="1" dirty="0"/>
                  <a:t>x</a:t>
                </a:r>
                <a:r>
                  <a:rPr lang="en-US" i="1" baseline="-25000" dirty="0"/>
                  <a:t>i</a:t>
                </a:r>
                <a:r>
                  <a:rPr lang="en-US" dirty="0"/>
                  <a:t>) is an out of sample prediction. </a:t>
                </a:r>
              </a:p>
              <a:p>
                <a:endParaRPr lang="en-US" dirty="0">
                  <a:effectLst/>
                </a:endParaRPr>
              </a:p>
            </p:txBody>
          </p:sp>
        </mc:Choice>
        <mc:Fallback xmlns="">
          <p:sp>
            <p:nvSpPr>
              <p:cNvPr id="6" name="Content Placeholder 5">
                <a:extLst>
                  <a:ext uri="{FF2B5EF4-FFF2-40B4-BE49-F238E27FC236}">
                    <a16:creationId xmlns:a16="http://schemas.microsoft.com/office/drawing/2014/main" id="{CF3D22E2-AC6E-7A42-AD49-2BFEC3F22E57}"/>
                  </a:ext>
                </a:extLst>
              </p:cNvPr>
              <p:cNvSpPr>
                <a:spLocks noGrp="1" noRot="1" noChangeAspect="1" noMove="1" noResize="1" noEditPoints="1" noAdjustHandles="1" noChangeArrowheads="1" noChangeShapeType="1" noTextEdit="1"/>
              </p:cNvSpPr>
              <p:nvPr>
                <p:ph idx="1"/>
              </p:nvPr>
            </p:nvSpPr>
            <p:spPr>
              <a:xfrm>
                <a:off x="833415" y="1177758"/>
                <a:ext cx="10327008" cy="4713756"/>
              </a:xfrm>
              <a:blipFill>
                <a:blip r:embed="rId3"/>
                <a:stretch>
                  <a:fillRect l="-1229" t="-1344" r="-737" b="-1586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A078185-41E7-8845-BDA5-6EDB6C45EF55}"/>
              </a:ext>
            </a:extLst>
          </p:cNvPr>
          <p:cNvPicPr>
            <a:picLocks noChangeAspect="1"/>
          </p:cNvPicPr>
          <p:nvPr/>
        </p:nvPicPr>
        <p:blipFill>
          <a:blip r:embed="rId4"/>
          <a:stretch>
            <a:fillRect/>
          </a:stretch>
        </p:blipFill>
        <p:spPr>
          <a:xfrm>
            <a:off x="895350" y="4561792"/>
            <a:ext cx="10401300" cy="469900"/>
          </a:xfrm>
          <a:prstGeom prst="rect">
            <a:avLst/>
          </a:prstGeom>
        </p:spPr>
      </p:pic>
    </p:spTree>
    <p:extLst>
      <p:ext uri="{BB962C8B-B14F-4D97-AF65-F5344CB8AC3E}">
        <p14:creationId xmlns:p14="http://schemas.microsoft.com/office/powerpoint/2010/main" val="3744109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1800"/>
              </a:spcAft>
            </a:pPr>
            <a:r>
              <a:rPr lang="en-US" dirty="0"/>
              <a:t>Review of Ensemble Methods </a:t>
            </a:r>
            <a:br>
              <a:rPr lang="en-US" dirty="0"/>
            </a:br>
            <a:r>
              <a:rPr lang="en-US" sz="2400" dirty="0"/>
              <a:t>(Bagging and Random Forests)</a:t>
            </a:r>
          </a:p>
        </p:txBody>
      </p:sp>
      <p:sp>
        <p:nvSpPr>
          <p:cNvPr id="3" name="Slide Number Placeholder 2"/>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987346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effectLst/>
              </a:rPr>
              <a:t>Stacking in </a:t>
            </a:r>
            <a:r>
              <a:rPr lang="en-US" dirty="0" err="1">
                <a:effectLst/>
              </a:rPr>
              <a:t>sklearn</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800" dirty="0"/>
              <a:t>Unfortunately, Python does not have stacking algorithms implemented for you </a:t>
            </a:r>
            <a:r>
              <a:rPr lang="en-US" sz="2800" dirty="0">
                <a:sym typeface="Wingdings" pitchFamily="2" charset="2"/>
              </a:rPr>
              <a:t></a:t>
            </a:r>
          </a:p>
          <a:p>
            <a:pPr>
              <a:spcAft>
                <a:spcPts val="1200"/>
              </a:spcAft>
            </a:pPr>
            <a:r>
              <a:rPr lang="en-US" sz="2800" dirty="0">
                <a:sym typeface="Wingdings" pitchFamily="2" charset="2"/>
              </a:rPr>
              <a:t>So how can we do it?</a:t>
            </a:r>
          </a:p>
          <a:p>
            <a:pPr>
              <a:spcAft>
                <a:spcPts val="1200"/>
              </a:spcAft>
            </a:pPr>
            <a:r>
              <a:rPr lang="en-US" sz="2800" dirty="0">
                <a:sym typeface="Wingdings" pitchFamily="2" charset="2"/>
              </a:rPr>
              <a:t>We can set it up by ‘manually’ fitting several base models, take the outputs of those models, and fitting the meta model on the outputs of those base models.</a:t>
            </a:r>
          </a:p>
          <a:p>
            <a:pPr>
              <a:spcAft>
                <a:spcPts val="1200"/>
              </a:spcAft>
            </a:pPr>
            <a:r>
              <a:rPr lang="en-US" sz="2800" dirty="0">
                <a:sym typeface="Wingdings" pitchFamily="2" charset="2"/>
              </a:rPr>
              <a:t>It’s a model on models!</a:t>
            </a:r>
            <a:endParaRPr lang="en-US" sz="2800" dirty="0"/>
          </a:p>
          <a:p>
            <a:pPr>
              <a:spcAft>
                <a:spcPts val="1200"/>
              </a:spcAft>
            </a:pPr>
            <a:endParaRPr lang="en-US" sz="2800" dirty="0"/>
          </a:p>
        </p:txBody>
      </p:sp>
      <p:sp>
        <p:nvSpPr>
          <p:cNvPr id="5" name="Slide Number Placeholder 4"/>
          <p:cNvSpPr>
            <a:spLocks noGrp="1"/>
          </p:cNvSpPr>
          <p:nvPr>
            <p:ph type="sldNum" sz="quarter" idx="12"/>
          </p:nvPr>
        </p:nvSpPr>
        <p:spPr/>
        <p:txBody>
          <a:bodyPr/>
          <a:lstStyle/>
          <a:p>
            <a:fld id="{47445CB2-BF6F-6E49-AC61-7BDDE2E02F5B}" type="slidenum">
              <a:rPr lang="en-US" smtClean="0"/>
              <a:t>40</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946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Networks (ANN)</a:t>
            </a:r>
          </a:p>
        </p:txBody>
      </p:sp>
      <p:sp>
        <p:nvSpPr>
          <p:cNvPr id="3" name="Slide Number Placeholder 2"/>
          <p:cNvSpPr>
            <a:spLocks noGrp="1"/>
          </p:cNvSpPr>
          <p:nvPr>
            <p:ph type="sldNum" sz="quarter" idx="12"/>
          </p:nvPr>
        </p:nvSpPr>
        <p:spPr/>
        <p:txBody>
          <a:bodyPr/>
          <a:lstStyle/>
          <a:p>
            <a:fld id="{74FD6AAA-7C75-FB4B-8EA1-06B22787237D}" type="slidenum">
              <a:rPr lang="en-US" smtClean="0"/>
              <a:t>41</a:t>
            </a:fld>
            <a:endParaRPr lang="en-US"/>
          </a:p>
        </p:txBody>
      </p:sp>
    </p:spTree>
    <p:extLst>
      <p:ext uri="{BB962C8B-B14F-4D97-AF65-F5344CB8AC3E}">
        <p14:creationId xmlns:p14="http://schemas.microsoft.com/office/powerpoint/2010/main" val="732778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42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326" y="155276"/>
            <a:ext cx="8627613" cy="6052705"/>
          </a:xfrm>
          <a:prstGeom prst="rect">
            <a:avLst/>
          </a:prstGeom>
        </p:spPr>
      </p:pic>
    </p:spTree>
    <p:extLst>
      <p:ext uri="{BB962C8B-B14F-4D97-AF65-F5344CB8AC3E}">
        <p14:creationId xmlns:p14="http://schemas.microsoft.com/office/powerpoint/2010/main" val="3880654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news</a:t>
            </a:r>
          </a:p>
        </p:txBody>
      </p:sp>
      <p:sp>
        <p:nvSpPr>
          <p:cNvPr id="3" name="Slide Number Placeholder 2"/>
          <p:cNvSpPr>
            <a:spLocks noGrp="1"/>
          </p:cNvSpPr>
          <p:nvPr>
            <p:ph type="sldNum" sz="quarter" idx="12"/>
          </p:nvPr>
        </p:nvSpPr>
        <p:spPr/>
        <p:txBody>
          <a:bodyPr/>
          <a:lstStyle/>
          <a:p>
            <a:fld id="{74FD6AAA-7C75-FB4B-8EA1-06B22787237D}" type="slidenum">
              <a:rPr lang="en-US" smtClean="0"/>
              <a:t>43</a:t>
            </a:fld>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470" y="847152"/>
            <a:ext cx="3707131" cy="5918773"/>
          </a:xfrm>
          <a:prstGeom prst="rect">
            <a:avLst/>
          </a:prstGeom>
          <a:ln>
            <a:noFill/>
          </a:ln>
        </p:spPr>
      </p:pic>
      <p:pic>
        <p:nvPicPr>
          <p:cNvPr id="6" name="Content Placeholder 3">
            <a:extLst>
              <a:ext uri="{FF2B5EF4-FFF2-40B4-BE49-F238E27FC236}">
                <a16:creationId xmlns:a16="http://schemas.microsoft.com/office/drawing/2014/main" id="{B79DEA96-5174-D44D-93A3-80DF2D866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290" y="903120"/>
            <a:ext cx="3527729" cy="5680242"/>
          </a:xfrm>
          <a:prstGeom prst="rect">
            <a:avLst/>
          </a:prstGeom>
        </p:spPr>
      </p:pic>
    </p:spTree>
    <p:extLst>
      <p:ext uri="{BB962C8B-B14F-4D97-AF65-F5344CB8AC3E}">
        <p14:creationId xmlns:p14="http://schemas.microsoft.com/office/powerpoint/2010/main" val="1355364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AlphaGo</a:t>
            </a:r>
            <a:r>
              <a:rPr lang="en-US" dirty="0"/>
              <a:t> (2015)</a:t>
            </a:r>
          </a:p>
        </p:txBody>
      </p:sp>
      <p:sp>
        <p:nvSpPr>
          <p:cNvPr id="4" name="Content Placeholder 3"/>
          <p:cNvSpPr>
            <a:spLocks noGrp="1"/>
          </p:cNvSpPr>
          <p:nvPr>
            <p:ph idx="1"/>
          </p:nvPr>
        </p:nvSpPr>
        <p:spPr/>
        <p:txBody>
          <a:bodyPr>
            <a:normAutofit/>
          </a:bodyPr>
          <a:lstStyle/>
          <a:p>
            <a:pPr algn="ctr"/>
            <a:r>
              <a:rPr lang="en-US" dirty="0"/>
              <a:t>First program to beat a professional Go player</a:t>
            </a:r>
          </a:p>
        </p:txBody>
      </p:sp>
      <p:sp>
        <p:nvSpPr>
          <p:cNvPr id="5" name="Slide Number Placeholder 4"/>
          <p:cNvSpPr>
            <a:spLocks noGrp="1"/>
          </p:cNvSpPr>
          <p:nvPr>
            <p:ph type="sldNum" sz="quarter" idx="12"/>
          </p:nvPr>
        </p:nvSpPr>
        <p:spPr/>
        <p:txBody>
          <a:bodyPr/>
          <a:lstStyle/>
          <a:p>
            <a:fld id="{74FD6AAA-7C75-FB4B-8EA1-06B22787237D}" type="slidenum">
              <a:rPr lang="en-US" smtClean="0"/>
              <a:t>44</a:t>
            </a:fld>
            <a:endParaRPr lang="en-US"/>
          </a:p>
        </p:txBody>
      </p:sp>
      <p:pic>
        <p:nvPicPr>
          <p:cNvPr id="6" name="Picture 5"/>
          <p:cNvPicPr>
            <a:picLocks noChangeAspect="1"/>
          </p:cNvPicPr>
          <p:nvPr/>
        </p:nvPicPr>
        <p:blipFill>
          <a:blip r:embed="rId3"/>
          <a:stretch>
            <a:fillRect/>
          </a:stretch>
        </p:blipFill>
        <p:spPr>
          <a:xfrm>
            <a:off x="2689318" y="1828590"/>
            <a:ext cx="6615201" cy="3727426"/>
          </a:xfrm>
          <a:prstGeom prst="rect">
            <a:avLst/>
          </a:prstGeom>
        </p:spPr>
      </p:pic>
    </p:spTree>
    <p:extLst>
      <p:ext uri="{BB962C8B-B14F-4D97-AF65-F5344CB8AC3E}">
        <p14:creationId xmlns:p14="http://schemas.microsoft.com/office/powerpoint/2010/main" val="726085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Trends</a:t>
            </a:r>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9" name="Group 8"/>
          <p:cNvGrpSpPr/>
          <p:nvPr/>
        </p:nvGrpSpPr>
        <p:grpSpPr>
          <a:xfrm>
            <a:off x="1931430" y="1330158"/>
            <a:ext cx="8633939" cy="5255092"/>
            <a:chOff x="2667000" y="2115216"/>
            <a:chExt cx="7064219" cy="3871396"/>
          </a:xfrm>
        </p:grpSpPr>
        <p:pic>
          <p:nvPicPr>
            <p:cNvPr id="10" name="Picture 9"/>
            <p:cNvPicPr>
              <a:picLocks noChangeAspect="1"/>
            </p:cNvPicPr>
            <p:nvPr/>
          </p:nvPicPr>
          <p:blipFill>
            <a:blip r:embed="rId2"/>
            <a:stretch>
              <a:fillRect/>
            </a:stretch>
          </p:blipFill>
          <p:spPr>
            <a:xfrm>
              <a:off x="2667000" y="2115216"/>
              <a:ext cx="6858000" cy="3221621"/>
            </a:xfrm>
            <a:prstGeom prst="rect">
              <a:avLst/>
            </a:prstGeom>
          </p:spPr>
        </p:pic>
        <p:sp>
          <p:nvSpPr>
            <p:cNvPr id="11" name="Rectangle 10"/>
            <p:cNvSpPr/>
            <p:nvPr/>
          </p:nvSpPr>
          <p:spPr>
            <a:xfrm>
              <a:off x="7716717" y="5686530"/>
              <a:ext cx="2014502" cy="300082"/>
            </a:xfrm>
            <a:prstGeom prst="rect">
              <a:avLst/>
            </a:prstGeom>
          </p:spPr>
          <p:txBody>
            <a:bodyPr wrap="square">
              <a:spAutoFit/>
            </a:bodyPr>
            <a:lstStyle/>
            <a:p>
              <a:r>
                <a:rPr lang="en-US" sz="1350" dirty="0" err="1">
                  <a:solidFill>
                    <a:schemeClr val="bg1">
                      <a:lumMod val="65000"/>
                    </a:schemeClr>
                  </a:solidFill>
                </a:rPr>
                <a:t>beamandrew.github.io</a:t>
              </a:r>
              <a:r>
                <a:rPr lang="en-US" sz="1350" dirty="0">
                  <a:solidFill>
                    <a:schemeClr val="bg1">
                      <a:lumMod val="65000"/>
                    </a:schemeClr>
                  </a:solidFill>
                </a:rPr>
                <a:t>/</a:t>
              </a:r>
            </a:p>
          </p:txBody>
        </p:sp>
        <p:sp>
          <p:nvSpPr>
            <p:cNvPr id="12" name="Oval 11"/>
            <p:cNvSpPr/>
            <p:nvPr/>
          </p:nvSpPr>
          <p:spPr>
            <a:xfrm>
              <a:off x="7329239" y="2220831"/>
              <a:ext cx="741947" cy="53139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4190872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Trends</a:t>
            </a:r>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sp>
        <p:nvSpPr>
          <p:cNvPr id="11" name="TextBox 10"/>
          <p:cNvSpPr txBox="1"/>
          <p:nvPr/>
        </p:nvSpPr>
        <p:spPr>
          <a:xfrm>
            <a:off x="2043531" y="1329132"/>
            <a:ext cx="8144542" cy="732473"/>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nvGrpSpPr>
          <p:cNvPr id="7" name="Group 6"/>
          <p:cNvGrpSpPr/>
          <p:nvPr/>
        </p:nvGrpSpPr>
        <p:grpSpPr>
          <a:xfrm>
            <a:off x="1591056" y="1329131"/>
            <a:ext cx="9049491" cy="4632757"/>
            <a:chOff x="2667000" y="2114550"/>
            <a:chExt cx="6858000" cy="2627949"/>
          </a:xfrm>
        </p:grpSpPr>
        <p:pic>
          <p:nvPicPr>
            <p:cNvPr id="8" name="Picture 7"/>
            <p:cNvPicPr>
              <a:picLocks noChangeAspect="1"/>
            </p:cNvPicPr>
            <p:nvPr/>
          </p:nvPicPr>
          <p:blipFill>
            <a:blip r:embed="rId2"/>
            <a:stretch>
              <a:fillRect/>
            </a:stretch>
          </p:blipFill>
          <p:spPr>
            <a:xfrm>
              <a:off x="2667000" y="2676526"/>
              <a:ext cx="6858000" cy="2065973"/>
            </a:xfrm>
            <a:prstGeom prst="rect">
              <a:avLst/>
            </a:prstGeom>
          </p:spPr>
        </p:pic>
        <p:sp>
          <p:nvSpPr>
            <p:cNvPr id="12" name="TextBox 11"/>
            <p:cNvSpPr txBox="1"/>
            <p:nvPr/>
          </p:nvSpPr>
          <p:spPr>
            <a:xfrm>
              <a:off x="3009900" y="2114550"/>
              <a:ext cx="6172200" cy="415498"/>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spTree>
    <p:extLst>
      <p:ext uri="{BB962C8B-B14F-4D97-AF65-F5344CB8AC3E}">
        <p14:creationId xmlns:p14="http://schemas.microsoft.com/office/powerpoint/2010/main" val="41751556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artificial neural network (ANN)</a:t>
            </a:r>
          </a:p>
        </p:txBody>
      </p:sp>
      <p:grpSp>
        <p:nvGrpSpPr>
          <p:cNvPr id="196" name="Group 195"/>
          <p:cNvGrpSpPr/>
          <p:nvPr/>
        </p:nvGrpSpPr>
        <p:grpSpPr>
          <a:xfrm>
            <a:off x="2117991" y="1537253"/>
            <a:ext cx="9108778" cy="4433172"/>
            <a:chOff x="2396286" y="1588957"/>
            <a:chExt cx="8457958" cy="4116423"/>
          </a:xfrm>
        </p:grpSpPr>
        <p:sp>
          <p:nvSpPr>
            <p:cNvPr id="181" name="Rectangle 180"/>
            <p:cNvSpPr/>
            <p:nvPr/>
          </p:nvSpPr>
          <p:spPr>
            <a:xfrm>
              <a:off x="2460411" y="2253816"/>
              <a:ext cx="1079292" cy="2043069"/>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8911324" y="2610417"/>
              <a:ext cx="1079292" cy="145761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4551699" y="1792586"/>
              <a:ext cx="706970" cy="3029897"/>
              <a:chOff x="4551699" y="1792586"/>
              <a:chExt cx="706970" cy="3029897"/>
            </a:xfrm>
          </p:grpSpPr>
          <p:sp>
            <p:nvSpPr>
              <p:cNvPr id="8" name="Oval 7"/>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6950047" y="1774480"/>
              <a:ext cx="720561" cy="3029897"/>
              <a:chOff x="4534281" y="1792586"/>
              <a:chExt cx="720561" cy="3029897"/>
            </a:xfrm>
          </p:grpSpPr>
          <p:sp>
            <p:nvSpPr>
              <p:cNvPr id="52" name="Oval 51"/>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p:cNvCxnSpPr>
              <a:stCxn id="8"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8" idx="6"/>
              <a:endCxn id="55" idx="2"/>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8" idx="6"/>
              <a:endCxn id="62" idx="2"/>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8" idx="6"/>
              <a:endCxn id="56" idx="2"/>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47" idx="6"/>
              <a:endCxn id="56" idx="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47" idx="6"/>
              <a:endCxn id="62" idx="2"/>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47" idx="6"/>
              <a:endCxn id="55"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47" idx="6"/>
              <a:endCxn id="55"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48" idx="6"/>
              <a:endCxn id="52" idx="2"/>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48" idx="6"/>
              <a:endCxn id="55" idx="2"/>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48" idx="6"/>
              <a:endCxn id="56" idx="2"/>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48" idx="6"/>
              <a:endCxn id="62" idx="2"/>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49" idx="6"/>
              <a:endCxn id="62" idx="2"/>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49" idx="6"/>
              <a:endCxn id="56" idx="2"/>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49" idx="6"/>
              <a:endCxn id="55" idx="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49" idx="6"/>
              <a:endCxn id="52" idx="2"/>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a:stCxn id="136" idx="6"/>
              <a:endCxn id="8" idx="2"/>
            </p:cNvCxnSpPr>
            <p:nvPr/>
          </p:nvCxnSpPr>
          <p:spPr>
            <a:xfrm flipV="1">
              <a:off x="3280125" y="2145671"/>
              <a:ext cx="1274456" cy="7753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136" idx="6"/>
              <a:endCxn id="47" idx="2"/>
            </p:cNvCxnSpPr>
            <p:nvPr/>
          </p:nvCxnSpPr>
          <p:spPr>
            <a:xfrm>
              <a:off x="3280125" y="2921016"/>
              <a:ext cx="1274112" cy="17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a:stCxn id="136" idx="6"/>
              <a:endCxn id="48" idx="2"/>
            </p:cNvCxnSpPr>
            <p:nvPr/>
          </p:nvCxnSpPr>
          <p:spPr>
            <a:xfrm>
              <a:off x="3280125" y="2921016"/>
              <a:ext cx="1271918" cy="77129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a:stCxn id="136" idx="6"/>
              <a:endCxn id="49" idx="2"/>
            </p:cNvCxnSpPr>
            <p:nvPr/>
          </p:nvCxnSpPr>
          <p:spPr>
            <a:xfrm>
              <a:off x="3280125" y="2921016"/>
              <a:ext cx="1271574" cy="154838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36" name="Oval 135"/>
            <p:cNvSpPr/>
            <p:nvPr/>
          </p:nvSpPr>
          <p:spPr>
            <a:xfrm>
              <a:off x="2630901" y="2596404"/>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675445" y="3413891"/>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5" idx="6"/>
              <a:endCxn id="8" idx="2"/>
            </p:cNvCxnSpPr>
            <p:nvPr/>
          </p:nvCxnSpPr>
          <p:spPr>
            <a:xfrm flipV="1">
              <a:off x="3324669" y="2145671"/>
              <a:ext cx="1229912" cy="15928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5" idx="6"/>
              <a:endCxn id="47" idx="2"/>
            </p:cNvCxnSpPr>
            <p:nvPr/>
          </p:nvCxnSpPr>
          <p:spPr>
            <a:xfrm flipV="1">
              <a:off x="3324669" y="2922761"/>
              <a:ext cx="1229568" cy="8157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5" idx="6"/>
              <a:endCxn id="48" idx="2"/>
            </p:cNvCxnSpPr>
            <p:nvPr/>
          </p:nvCxnSpPr>
          <p:spPr>
            <a:xfrm flipV="1">
              <a:off x="3324669" y="3692308"/>
              <a:ext cx="1227374" cy="4619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49" idx="2"/>
            </p:cNvCxnSpPr>
            <p:nvPr/>
          </p:nvCxnSpPr>
          <p:spPr>
            <a:xfrm>
              <a:off x="3334849" y="3748390"/>
              <a:ext cx="1216850" cy="72100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3" name="Straight Arrow Connector 162"/>
            <p:cNvCxnSpPr>
              <a:endCxn id="162" idx="2"/>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a:stCxn id="55" idx="6"/>
              <a:endCxn id="162" idx="2"/>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a:stCxn id="56" idx="6"/>
              <a:endCxn id="162" idx="2"/>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a:stCxn id="62" idx="6"/>
              <a:endCxn id="162" idx="2"/>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76" name="TextBox 175"/>
            <p:cNvSpPr txBox="1"/>
            <p:nvPr/>
          </p:nvSpPr>
          <p:spPr>
            <a:xfrm>
              <a:off x="4131315" y="5317889"/>
              <a:ext cx="2081440" cy="342943"/>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1</a:t>
              </a:r>
            </a:p>
          </p:txBody>
        </p:sp>
        <p:sp>
          <p:nvSpPr>
            <p:cNvPr id="177" name="TextBox 176"/>
            <p:cNvSpPr txBox="1"/>
            <p:nvPr/>
          </p:nvSpPr>
          <p:spPr>
            <a:xfrm>
              <a:off x="6542717" y="5336048"/>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2</a:t>
              </a:r>
            </a:p>
          </p:txBody>
        </p:sp>
        <p:sp>
          <p:nvSpPr>
            <p:cNvPr id="178" name="TextBox 177"/>
            <p:cNvSpPr txBox="1"/>
            <p:nvPr/>
          </p:nvSpPr>
          <p:spPr>
            <a:xfrm>
              <a:off x="8772804" y="4330736"/>
              <a:ext cx="2081440" cy="600151"/>
            </a:xfrm>
            <a:prstGeom prst="rect">
              <a:avLst/>
            </a:prstGeom>
            <a:noFill/>
          </p:spPr>
          <p:txBody>
            <a:bodyPr wrap="square" rtlCol="0">
              <a:spAutoFit/>
            </a:bodyPr>
            <a:lstStyle/>
            <a:p>
              <a:r>
                <a:rPr lang="en-US" b="1" dirty="0">
                  <a:solidFill>
                    <a:schemeClr val="accent3">
                      <a:lumMod val="75000"/>
                    </a:schemeClr>
                  </a:solidFill>
                  <a:latin typeface="Karla" charset="0"/>
                  <a:ea typeface="Karla" charset="0"/>
                  <a:cs typeface="Karla" charset="0"/>
                </a:rPr>
                <a:t>output layer</a:t>
              </a:r>
              <a:br>
                <a:rPr lang="en-US" b="1" dirty="0">
                  <a:solidFill>
                    <a:schemeClr val="accent3">
                      <a:lumMod val="75000"/>
                    </a:schemeClr>
                  </a:solidFill>
                  <a:latin typeface="Karla" charset="0"/>
                  <a:ea typeface="Karla" charset="0"/>
                  <a:cs typeface="Karla" charset="0"/>
                </a:rPr>
              </a:br>
              <a:r>
                <a:rPr lang="en-US" b="1" dirty="0">
                  <a:solidFill>
                    <a:schemeClr val="accent3">
                      <a:lumMod val="75000"/>
                    </a:schemeClr>
                  </a:solidFill>
                  <a:latin typeface="Karla" charset="0"/>
                  <a:ea typeface="Karla" charset="0"/>
                  <a:cs typeface="Karla" charset="0"/>
                </a:rPr>
                <a:t> (response)</a:t>
              </a:r>
            </a:p>
          </p:txBody>
        </p:sp>
        <p:sp>
          <p:nvSpPr>
            <p:cNvPr id="179" name="TextBox 178"/>
            <p:cNvSpPr txBox="1"/>
            <p:nvPr/>
          </p:nvSpPr>
          <p:spPr>
            <a:xfrm>
              <a:off x="2396286" y="4338685"/>
              <a:ext cx="1207423" cy="600151"/>
            </a:xfrm>
            <a:prstGeom prst="rect">
              <a:avLst/>
            </a:prstGeom>
            <a:noFill/>
          </p:spPr>
          <p:txBody>
            <a:bodyPr wrap="square" rtlCol="0">
              <a:spAutoFit/>
            </a:bodyPr>
            <a:lstStyle/>
            <a:p>
              <a:r>
                <a:rPr lang="en-US" b="1" dirty="0">
                  <a:solidFill>
                    <a:srgbClr val="C00000"/>
                  </a:solidFill>
                  <a:latin typeface="Karla" charset="0"/>
                  <a:ea typeface="Karla" charset="0"/>
                  <a:cs typeface="Karla" charset="0"/>
                </a:rPr>
                <a:t>input layer</a:t>
              </a:r>
              <a:br>
                <a:rPr lang="en-US" b="1" dirty="0">
                  <a:solidFill>
                    <a:srgbClr val="C00000"/>
                  </a:solidFill>
                  <a:latin typeface="Karla" charset="0"/>
                  <a:ea typeface="Karla" charset="0"/>
                  <a:cs typeface="Karla" charset="0"/>
                </a:rPr>
              </a:br>
              <a:r>
                <a:rPr lang="en-US" b="1" dirty="0">
                  <a:solidFill>
                    <a:srgbClr val="C00000"/>
                  </a:solidFill>
                  <a:latin typeface="Karla" charset="0"/>
                  <a:ea typeface="Karla" charset="0"/>
                  <a:cs typeface="Karla" charset="0"/>
                </a:rPr>
                <a:t>(predictors)</a:t>
              </a:r>
            </a:p>
          </p:txBody>
        </p:sp>
      </p:grpSp>
    </p:spTree>
    <p:extLst>
      <p:ext uri="{BB962C8B-B14F-4D97-AF65-F5344CB8AC3E}">
        <p14:creationId xmlns:p14="http://schemas.microsoft.com/office/powerpoint/2010/main" val="17917694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Translating Logistic Regression into NN language</a:t>
            </a:r>
          </a:p>
        </p:txBody>
      </p:sp>
      <p:sp>
        <p:nvSpPr>
          <p:cNvPr id="3" name="Slide Number Placeholder 2"/>
          <p:cNvSpPr>
            <a:spLocks noGrp="1"/>
          </p:cNvSpPr>
          <p:nvPr>
            <p:ph type="sldNum" sz="quarter" idx="12"/>
          </p:nvPr>
        </p:nvSpPr>
        <p:spPr/>
        <p:txBody>
          <a:bodyPr/>
          <a:lstStyle/>
          <a:p>
            <a:fld id="{74FD6AAA-7C75-FB4B-8EA1-06B22787237D}" type="slidenum">
              <a:rPr lang="en-US" smtClean="0"/>
              <a:t>48</a:t>
            </a:fld>
            <a:endParaRPr lang="en-US"/>
          </a:p>
        </p:txBody>
      </p:sp>
    </p:spTree>
    <p:extLst>
      <p:ext uri="{BB962C8B-B14F-4D97-AF65-F5344CB8AC3E}">
        <p14:creationId xmlns:p14="http://schemas.microsoft.com/office/powerpoint/2010/main" val="35814077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and 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dirty="0"/>
              <a:t>M</a:t>
            </a:r>
            <a:r>
              <a:rPr lang="en-US" sz="2400" dirty="0"/>
              <a:t>ethods that are centered around modeling and prediction of a </a:t>
            </a:r>
            <a:r>
              <a:rPr lang="en-US" sz="2400" b="1" dirty="0"/>
              <a:t>quantitative</a:t>
            </a:r>
            <a:r>
              <a:rPr lang="en-US" sz="2400" dirty="0"/>
              <a:t> response variable (ex, number of taxi pickups, number of bike rentals, </a:t>
            </a:r>
            <a:r>
              <a:rPr lang="en-US" sz="2400" dirty="0" err="1"/>
              <a:t>etc</a:t>
            </a:r>
            <a:r>
              <a:rPr lang="en-US" sz="2400" dirty="0"/>
              <a:t>) are called </a:t>
            </a:r>
            <a:r>
              <a:rPr lang="en-US" b="1" dirty="0">
                <a:solidFill>
                  <a:srgbClr val="C00000"/>
                </a:solidFill>
              </a:rPr>
              <a:t>regressions</a:t>
            </a:r>
            <a:r>
              <a:rPr lang="en-US" sz="2400" dirty="0"/>
              <a:t> (and Ridge, LASSO, </a:t>
            </a:r>
            <a:r>
              <a:rPr lang="en-US" sz="2400" dirty="0" err="1"/>
              <a:t>etc</a:t>
            </a:r>
            <a:r>
              <a:rPr lang="en-US" sz="2400" dirty="0"/>
              <a:t>).</a:t>
            </a:r>
          </a:p>
          <a:p>
            <a:pPr>
              <a:spcAft>
                <a:spcPts val="1800"/>
              </a:spcAft>
            </a:pPr>
            <a:r>
              <a:rPr lang="en-US" sz="2400" dirty="0"/>
              <a:t>When the response variable is </a:t>
            </a:r>
            <a:r>
              <a:rPr lang="en-US" sz="2400" b="1" dirty="0"/>
              <a:t>categorical</a:t>
            </a:r>
            <a:r>
              <a:rPr lang="en-US" sz="2400" dirty="0"/>
              <a:t>, then the problem is no longer called a regression problem but is instead labeled as a </a:t>
            </a:r>
            <a:r>
              <a:rPr lang="en-US" sz="2400" b="1" dirty="0">
                <a:solidFill>
                  <a:schemeClr val="accent2">
                    <a:lumMod val="75000"/>
                  </a:schemeClr>
                </a:solidFill>
              </a:rPr>
              <a:t>classification problem</a:t>
            </a:r>
            <a:r>
              <a:rPr lang="en-US" sz="2400" dirty="0"/>
              <a:t>.		</a:t>
            </a:r>
          </a:p>
          <a:p>
            <a:pPr>
              <a:spcAft>
                <a:spcPts val="1800"/>
              </a:spcAft>
            </a:pPr>
            <a:r>
              <a:rPr lang="en-US" sz="2400" dirty="0"/>
              <a:t>The 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Tree>
    <p:extLst>
      <p:ext uri="{BB962C8B-B14F-4D97-AF65-F5344CB8AC3E}">
        <p14:creationId xmlns:p14="http://schemas.microsoft.com/office/powerpoint/2010/main" val="251457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Bags and Forests of Trees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Last time we examined how the short-comings of single decision tree models can be overcome by ensemble methods - making one model out of many trees. </a:t>
            </a:r>
          </a:p>
          <a:p>
            <a:endParaRPr lang="en-US" dirty="0"/>
          </a:p>
          <a:p>
            <a:r>
              <a:rPr lang="en-US" dirty="0"/>
              <a:t>We focused on the problem of training large trees, these models have low bias but high variance. </a:t>
            </a:r>
          </a:p>
          <a:p>
            <a:endParaRPr lang="en-US" dirty="0"/>
          </a:p>
          <a:p>
            <a:r>
              <a:rPr lang="en-US" dirty="0"/>
              <a:t>We compensated by training an ensemble of full decision trees and then averaging their predictions - thereby reducing the variance of our final model.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4715115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Classification Examples</a:t>
            </a:r>
          </a:p>
        </p:txBody>
      </p:sp>
      <p:sp>
        <p:nvSpPr>
          <p:cNvPr id="3" name="Content Placeholder 2"/>
          <p:cNvSpPr>
            <a:spLocks noGrp="1"/>
          </p:cNvSpPr>
          <p:nvPr>
            <p:ph idx="1"/>
          </p:nvPr>
        </p:nvSpPr>
        <p:spPr>
          <a:xfrm>
            <a:off x="847268" y="1454849"/>
            <a:ext cx="10707421" cy="2111143"/>
          </a:xfrm>
        </p:spPr>
        <p:txBody>
          <a:bodyPr/>
          <a:lstStyle/>
          <a:p>
            <a:pPr>
              <a:spcAft>
                <a:spcPts val="1200"/>
              </a:spcAft>
            </a:pPr>
            <a:r>
              <a:rPr lang="en-US" sz="2400" dirty="0"/>
              <a:t>The motivating examples for this lecture(s), homework, and labs are based on classification.  Classification problems are common in these domains:</a:t>
            </a:r>
          </a:p>
          <a:p>
            <a:pPr marL="342900" indent="-342900">
              <a:spcAft>
                <a:spcPts val="1200"/>
              </a:spcAft>
              <a:buFont typeface="Arial" charset="0"/>
              <a:buChar char="•"/>
            </a:pPr>
            <a:r>
              <a:rPr lang="en-US" sz="2400" dirty="0"/>
              <a:t>Trying to determine where to set the </a:t>
            </a:r>
            <a:r>
              <a:rPr lang="en-US" sz="2400" i="1" dirty="0"/>
              <a:t>cut-off</a:t>
            </a:r>
            <a:r>
              <a:rPr lang="en-US" sz="2400" dirty="0"/>
              <a:t> for some diagnostic test (pregnancy tests, prostate or breast cancer screening tests, etc...)</a:t>
            </a:r>
          </a:p>
          <a:p>
            <a:pPr marL="342900" indent="-342900">
              <a:spcAft>
                <a:spcPts val="1200"/>
              </a:spcAft>
              <a:buFont typeface="Arial" charset="0"/>
              <a:buChar char="•"/>
            </a:pPr>
            <a:r>
              <a:rPr lang="en-US" sz="2400" dirty="0"/>
              <a:t>Trying to determine if cancer has gone into remission based on treatment and various other indicators</a:t>
            </a:r>
          </a:p>
          <a:p>
            <a:pPr marL="342900" indent="-342900">
              <a:spcAft>
                <a:spcPts val="1200"/>
              </a:spcAft>
              <a:buFont typeface="Arial" charset="0"/>
              <a:buChar char="•"/>
            </a:pPr>
            <a:r>
              <a:rPr lang="en-US" sz="2400" dirty="0"/>
              <a:t>Trying to classify patients into types or classes of disease based on various genomic markers</a:t>
            </a:r>
          </a:p>
        </p:txBody>
      </p:sp>
    </p:spTree>
    <p:extLst>
      <p:ext uri="{BB962C8B-B14F-4D97-AF65-F5344CB8AC3E}">
        <p14:creationId xmlns:p14="http://schemas.microsoft.com/office/powerpoint/2010/main" val="247935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nvPr>
        </p:nvGraphicFramePr>
        <p:xfrm>
          <a:off x="807967" y="2120095"/>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a16="http://schemas.microsoft.com/office/drawing/2014/main" val="20000"/>
                    </a:ext>
                  </a:extLst>
                </a:gridCol>
                <a:gridCol w="805837">
                  <a:extLst>
                    <a:ext uri="{9D8B030D-6E8A-4147-A177-3AD203B41FA5}">
                      <a16:colId xmlns:a16="http://schemas.microsoft.com/office/drawing/2014/main" val="20001"/>
                    </a:ext>
                  </a:extLst>
                </a:gridCol>
                <a:gridCol w="1392301">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709455">
                  <a:extLst>
                    <a:ext uri="{9D8B030D-6E8A-4147-A177-3AD203B41FA5}">
                      <a16:colId xmlns:a16="http://schemas.microsoft.com/office/drawing/2014/main" val="20004"/>
                    </a:ext>
                  </a:extLst>
                </a:gridCol>
                <a:gridCol w="512255">
                  <a:extLst>
                    <a:ext uri="{9D8B030D-6E8A-4147-A177-3AD203B41FA5}">
                      <a16:colId xmlns:a16="http://schemas.microsoft.com/office/drawing/2014/main" val="20005"/>
                    </a:ext>
                  </a:extLst>
                </a:gridCol>
                <a:gridCol w="922846">
                  <a:extLst>
                    <a:ext uri="{9D8B030D-6E8A-4147-A177-3AD203B41FA5}">
                      <a16:colId xmlns:a16="http://schemas.microsoft.com/office/drawing/2014/main" val="20006"/>
                    </a:ext>
                  </a:extLst>
                </a:gridCol>
                <a:gridCol w="841439">
                  <a:extLst>
                    <a:ext uri="{9D8B030D-6E8A-4147-A177-3AD203B41FA5}">
                      <a16:colId xmlns:a16="http://schemas.microsoft.com/office/drawing/2014/main" val="20007"/>
                    </a:ext>
                  </a:extLst>
                </a:gridCol>
                <a:gridCol w="751205">
                  <a:extLst>
                    <a:ext uri="{9D8B030D-6E8A-4147-A177-3AD203B41FA5}">
                      <a16:colId xmlns:a16="http://schemas.microsoft.com/office/drawing/2014/main" val="20008"/>
                    </a:ext>
                  </a:extLst>
                </a:gridCol>
                <a:gridCol w="933768">
                  <a:extLst>
                    <a:ext uri="{9D8B030D-6E8A-4147-A177-3AD203B41FA5}">
                      <a16:colId xmlns:a16="http://schemas.microsoft.com/office/drawing/2014/main" val="20009"/>
                    </a:ext>
                  </a:extLst>
                </a:gridCol>
                <a:gridCol w="695643">
                  <a:extLst>
                    <a:ext uri="{9D8B030D-6E8A-4147-A177-3AD203B41FA5}">
                      <a16:colId xmlns:a16="http://schemas.microsoft.com/office/drawing/2014/main" val="20010"/>
                    </a:ext>
                  </a:extLst>
                </a:gridCol>
                <a:gridCol w="502212">
                  <a:extLst>
                    <a:ext uri="{9D8B030D-6E8A-4147-A177-3AD203B41FA5}">
                      <a16:colId xmlns:a16="http://schemas.microsoft.com/office/drawing/2014/main" val="20011"/>
                    </a:ext>
                  </a:extLst>
                </a:gridCol>
                <a:gridCol w="1088517">
                  <a:extLst>
                    <a:ext uri="{9D8B030D-6E8A-4147-A177-3AD203B41FA5}">
                      <a16:colId xmlns:a16="http://schemas.microsoft.com/office/drawing/2014/main" val="20012"/>
                    </a:ext>
                  </a:extLst>
                </a:gridCol>
                <a:gridCol w="609918">
                  <a:extLst>
                    <a:ext uri="{9D8B030D-6E8A-4147-A177-3AD203B41FA5}">
                      <a16:colId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2915850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d>
                  </m:oMath>
                </a14:m>
                <a:r>
                  <a:rPr lang="en-US" dirty="0"/>
                  <a:t>, given an input </a:t>
                </a:r>
                <a:r>
                  <a:rPr lang="en-US" i="1" dirty="0">
                    <a:latin typeface="Cambria Math" charset="0"/>
                    <a:ea typeface="Cambria Math" charset="0"/>
                    <a:cs typeface="Cambria Math" charset="0"/>
                  </a:rPr>
                  <a:t>X</a:t>
                </a:r>
                <a:r>
                  <a:rPr lang="en-US" dirty="0"/>
                  <a:t>. 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Tree>
    <p:extLst>
      <p:ext uri="{BB962C8B-B14F-4D97-AF65-F5344CB8AC3E}">
        <p14:creationId xmlns:p14="http://schemas.microsoft.com/office/powerpoint/2010/main" val="721759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the coefficients for Logistic Regression </a:t>
            </a:r>
          </a:p>
        </p:txBody>
      </p:sp>
      <p:sp>
        <p:nvSpPr>
          <p:cNvPr id="3" name="TextBox 2"/>
          <p:cNvSpPr txBox="1"/>
          <p:nvPr/>
        </p:nvSpPr>
        <p:spPr>
          <a:xfrm>
            <a:off x="971812" y="1133409"/>
            <a:ext cx="7685117" cy="830997"/>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Find the coefficients that minimize the loss function</a:t>
            </a:r>
          </a:p>
          <a:p>
            <a:r>
              <a:rPr lang="en-US" sz="2400" dirty="0">
                <a:solidFill>
                  <a:schemeClr val="tx1">
                    <a:lumMod val="75000"/>
                    <a:lumOff val="25000"/>
                  </a:schemeClr>
                </a:solidFill>
                <a:latin typeface="Karla" charset="0"/>
                <a:ea typeface="Karla" charset="0"/>
                <a:cs typeface="Karla" charset="0"/>
              </a:rPr>
              <a:t> </a:t>
            </a:r>
          </a:p>
        </p:txBody>
      </p:sp>
      <mc:AlternateContent xmlns:mc="http://schemas.openxmlformats.org/markup-compatibility/2006" xmlns:a14="http://schemas.microsoft.com/office/drawing/2010/main">
        <mc:Choice Requires="a14">
          <p:sp>
            <p:nvSpPr>
              <p:cNvPr id="4" name="Rectangle 3"/>
              <p:cNvSpPr/>
              <p:nvPr/>
            </p:nvSpPr>
            <p:spPr>
              <a:xfrm>
                <a:off x="2724692" y="1739119"/>
                <a:ext cx="667426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ℒ</m:t>
                      </m:r>
                      <m:d>
                        <m:dPr>
                          <m:ctrlPr>
                            <a:rPr lang="en-US" sz="2400" b="0" i="1" smtClean="0">
                              <a:solidFill>
                                <a:schemeClr val="tx1">
                                  <a:lumMod val="75000"/>
                                  <a:lumOff val="25000"/>
                                </a:schemeClr>
                              </a:solidFill>
                              <a:latin typeface="Cambria Math" panose="02040503050406030204" pitchFamily="18" charset="0"/>
                            </a:rPr>
                          </m:ctrlPr>
                        </m:dPr>
                        <m:e>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𝛽</m:t>
                              </m:r>
                            </m:e>
                            <m:sub>
                              <m:r>
                                <a:rPr lang="en-US" sz="2400" b="0" i="1" smtClean="0">
                                  <a:solidFill>
                                    <a:schemeClr val="tx1">
                                      <a:lumMod val="75000"/>
                                      <a:lumOff val="25000"/>
                                    </a:schemeClr>
                                  </a:solidFill>
                                  <a:latin typeface="Cambria Math" charset="0"/>
                                </a:rPr>
                                <m:t>0</m:t>
                              </m:r>
                            </m:sub>
                          </m:sSub>
                          <m:r>
                            <a:rPr lang="en-US" sz="2400" b="0" i="1" smtClean="0">
                              <a:solidFill>
                                <a:schemeClr val="tx1">
                                  <a:lumMod val="75000"/>
                                  <a:lumOff val="25000"/>
                                </a:schemeClr>
                              </a:solidFill>
                              <a:latin typeface="Cambria Math" charset="0"/>
                            </a:rPr>
                            <m:t>, </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𝛽</m:t>
                              </m:r>
                            </m:e>
                            <m:sub>
                              <m:r>
                                <a:rPr lang="en-US" sz="2400" b="0" i="1" smtClean="0">
                                  <a:solidFill>
                                    <a:schemeClr val="tx1">
                                      <a:lumMod val="75000"/>
                                      <a:lumOff val="25000"/>
                                    </a:schemeClr>
                                  </a:solidFill>
                                  <a:latin typeface="Cambria Math" charset="0"/>
                                </a:rPr>
                                <m:t>1</m:t>
                              </m:r>
                            </m:sub>
                          </m:sSub>
                        </m:e>
                      </m:d>
                      <m:r>
                        <a:rPr lang="en-US" sz="2400" b="0" i="1" smtClean="0">
                          <a:solidFill>
                            <a:schemeClr val="tx1">
                              <a:lumMod val="75000"/>
                              <a:lumOff val="25000"/>
                            </a:schemeClr>
                          </a:solidFill>
                          <a:latin typeface="Cambria Math" charset="0"/>
                        </a:rPr>
                        <m:t>=−</m:t>
                      </m:r>
                      <m:nary>
                        <m:naryPr>
                          <m:chr m:val="∑"/>
                          <m:supHide m:val="on"/>
                          <m:ctrlPr>
                            <a:rPr lang="en-US" sz="2400" i="1">
                              <a:solidFill>
                                <a:schemeClr val="tx1">
                                  <a:lumMod val="75000"/>
                                  <a:lumOff val="25000"/>
                                </a:schemeClr>
                              </a:solidFill>
                              <a:latin typeface="Cambria Math" panose="02040503050406030204" pitchFamily="18" charset="0"/>
                            </a:rPr>
                          </m:ctrlPr>
                        </m:naryPr>
                        <m:sub>
                          <m:r>
                            <a:rPr lang="en-US" sz="2400" i="1">
                              <a:solidFill>
                                <a:schemeClr val="tx1">
                                  <a:lumMod val="75000"/>
                                  <a:lumOff val="25000"/>
                                </a:schemeClr>
                              </a:solidFill>
                              <a:latin typeface="Cambria Math" charset="0"/>
                            </a:rPr>
                            <m:t>𝑖</m:t>
                          </m:r>
                        </m:sub>
                        <m:sup/>
                        <m:e>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func>
                            <m:funcPr>
                              <m:ctrlPr>
                                <a:rPr lang="en-US" sz="2400" i="1">
                                  <a:solidFill>
                                    <a:schemeClr val="tx1">
                                      <a:lumMod val="75000"/>
                                      <a:lumOff val="25000"/>
                                    </a:schemeClr>
                                  </a:solidFill>
                                  <a:latin typeface="Cambria Math" panose="02040503050406030204" pitchFamily="18" charset="0"/>
                                </a:rPr>
                              </m:ctrlPr>
                            </m:funcPr>
                            <m:fName>
                              <m:r>
                                <m:rPr>
                                  <m:sty m:val="p"/>
                                </m:rPr>
                                <a:rPr lang="en-US" sz="2400">
                                  <a:solidFill>
                                    <a:schemeClr val="tx1">
                                      <a:lumMod val="75000"/>
                                      <a:lumOff val="25000"/>
                                    </a:schemeClr>
                                  </a:solidFill>
                                  <a:latin typeface="Cambria Math" charset="0"/>
                                </a:rPr>
                                <m:t>log</m:t>
                              </m:r>
                            </m:fName>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𝑝</m:t>
                                  </m:r>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r>
                                    <a:rPr lang="en-US" sz="2400" i="1">
                                      <a:solidFill>
                                        <a:schemeClr val="tx1">
                                          <a:lumMod val="75000"/>
                                          <a:lumOff val="25000"/>
                                        </a:schemeClr>
                                      </a:solidFill>
                                      <a:latin typeface="Cambria Math" charset="0"/>
                                    </a:rPr>
                                    <m:t>1−</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e>
                              </m:d>
                              <m:func>
                                <m:funcPr>
                                  <m:ctrlPr>
                                    <a:rPr lang="en-US" sz="2400" i="1">
                                      <a:solidFill>
                                        <a:schemeClr val="tx1">
                                          <a:lumMod val="75000"/>
                                          <a:lumOff val="25000"/>
                                        </a:schemeClr>
                                      </a:solidFill>
                                      <a:latin typeface="Cambria Math" panose="02040503050406030204" pitchFamily="18" charset="0"/>
                                    </a:rPr>
                                  </m:ctrlPr>
                                </m:funcPr>
                                <m:fName>
                                  <m:r>
                                    <m:rPr>
                                      <m:sty m:val="p"/>
                                    </m:rPr>
                                    <a:rPr lang="en-US" sz="2400">
                                      <a:solidFill>
                                        <a:schemeClr val="tx1">
                                          <a:lumMod val="75000"/>
                                          <a:lumOff val="25000"/>
                                        </a:schemeClr>
                                      </a:solidFill>
                                      <a:latin typeface="Cambria Math" charset="0"/>
                                    </a:rPr>
                                    <m:t>log</m:t>
                                  </m:r>
                                </m:fName>
                                <m:e>
                                  <m:r>
                                    <a:rPr lang="en-US" sz="2400" i="1">
                                      <a:solidFill>
                                        <a:schemeClr val="tx1">
                                          <a:lumMod val="75000"/>
                                          <a:lumOff val="25000"/>
                                        </a:schemeClr>
                                      </a:solidFill>
                                      <a:latin typeface="Cambria Math" charset="0"/>
                                    </a:rPr>
                                    <m:t>(1−</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𝑝</m:t>
                                      </m:r>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m:t>
                                  </m:r>
                                </m:e>
                              </m:func>
                            </m:e>
                          </m:func>
                        </m:e>
                      </m:nary>
                    </m:oMath>
                  </m:oMathPara>
                </a14:m>
                <a:endParaRPr lang="en-US" sz="2400" dirty="0">
                  <a:solidFill>
                    <a:schemeClr val="tx1">
                      <a:lumMod val="75000"/>
                      <a:lumOff val="25000"/>
                    </a:schemeClr>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724692" y="1739119"/>
                <a:ext cx="6674263" cy="988540"/>
              </a:xfrm>
              <a:prstGeom prst="rect">
                <a:avLst/>
              </a:prstGeom>
              <a:blipFill rotWithShape="0">
                <a:blip r:embed="rId2"/>
                <a:stretch>
                  <a:fillRect/>
                </a:stretch>
              </a:blipFill>
            </p:spPr>
            <p:txBody>
              <a:bodyPr/>
              <a:lstStyle/>
              <a:p>
                <a:r>
                  <a:rPr lang="en-US">
                    <a:noFill/>
                  </a:rPr>
                  <a:t> </a:t>
                </a:r>
              </a:p>
            </p:txBody>
          </p:sp>
        </mc:Fallback>
      </mc:AlternateContent>
      <p:pic>
        <p:nvPicPr>
          <p:cNvPr id="6" name="Picture 5" descr="A screenshot of a cell phone&#10;&#10;Description automatically generated">
            <a:extLst>
              <a:ext uri="{FF2B5EF4-FFF2-40B4-BE49-F238E27FC236}">
                <a16:creationId xmlns:a16="http://schemas.microsoft.com/office/drawing/2014/main" id="{96D0520A-B693-6C49-9A21-4AA232C1DA28}"/>
              </a:ext>
            </a:extLst>
          </p:cNvPr>
          <p:cNvPicPr>
            <a:picLocks noChangeAspect="1"/>
          </p:cNvPicPr>
          <p:nvPr/>
        </p:nvPicPr>
        <p:blipFill>
          <a:blip r:embed="rId3"/>
          <a:stretch>
            <a:fillRect/>
          </a:stretch>
        </p:blipFill>
        <p:spPr>
          <a:xfrm>
            <a:off x="3880140" y="2570116"/>
            <a:ext cx="4776789" cy="3184526"/>
          </a:xfrm>
          <a:prstGeom prst="rect">
            <a:avLst/>
          </a:prstGeom>
        </p:spPr>
      </p:pic>
    </p:spTree>
    <p:extLst>
      <p:ext uri="{BB962C8B-B14F-4D97-AF65-F5344CB8AC3E}">
        <p14:creationId xmlns:p14="http://schemas.microsoft.com/office/powerpoint/2010/main" val="20144715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60369-9B47-C84F-94BA-FDE43CD1C680}"/>
              </a:ext>
            </a:extLst>
          </p:cNvPr>
          <p:cNvSpPr>
            <a:spLocks noGrp="1"/>
          </p:cNvSpPr>
          <p:nvPr>
            <p:ph type="title"/>
          </p:nvPr>
        </p:nvSpPr>
        <p:spPr/>
        <p:txBody>
          <a:bodyPr/>
          <a:lstStyle/>
          <a:p>
            <a:r>
              <a:rPr lang="en-US" dirty="0"/>
              <a:t>Need for Non-Linearity</a:t>
            </a:r>
          </a:p>
        </p:txBody>
      </p:sp>
      <p:pic>
        <p:nvPicPr>
          <p:cNvPr id="9" name="Content Placeholder 8">
            <a:extLst>
              <a:ext uri="{FF2B5EF4-FFF2-40B4-BE49-F238E27FC236}">
                <a16:creationId xmlns:a16="http://schemas.microsoft.com/office/drawing/2014/main" id="{B4689C8C-ED69-B245-848E-44DCFE75298E}"/>
              </a:ext>
            </a:extLst>
          </p:cNvPr>
          <p:cNvPicPr>
            <a:picLocks noGrp="1" noChangeAspect="1"/>
          </p:cNvPicPr>
          <p:nvPr>
            <p:ph idx="1"/>
          </p:nvPr>
        </p:nvPicPr>
        <p:blipFill>
          <a:blip r:embed="rId2"/>
          <a:stretch>
            <a:fillRect/>
          </a:stretch>
        </p:blipFill>
        <p:spPr>
          <a:xfrm>
            <a:off x="1718545" y="899143"/>
            <a:ext cx="7319130" cy="4391479"/>
          </a:xfrm>
        </p:spPr>
      </p:pic>
      <p:sp>
        <p:nvSpPr>
          <p:cNvPr id="4" name="Slide Number Placeholder 3">
            <a:extLst>
              <a:ext uri="{FF2B5EF4-FFF2-40B4-BE49-F238E27FC236}">
                <a16:creationId xmlns:a16="http://schemas.microsoft.com/office/drawing/2014/main" id="{B2CD24FF-3A1C-DA4A-928C-609D63DE4F0D}"/>
              </a:ext>
            </a:extLst>
          </p:cNvPr>
          <p:cNvSpPr>
            <a:spLocks noGrp="1"/>
          </p:cNvSpPr>
          <p:nvPr>
            <p:ph type="sldNum" sz="quarter" idx="12"/>
          </p:nvPr>
        </p:nvSpPr>
        <p:spPr/>
        <p:txBody>
          <a:bodyPr/>
          <a:lstStyle/>
          <a:p>
            <a:fld id="{74FD6AAA-7C75-FB4B-8EA1-06B22787237D}" type="slidenum">
              <a:rPr lang="en-US" smtClean="0"/>
              <a:t>54</a:t>
            </a:fld>
            <a:endParaRPr lang="en-US"/>
          </a:p>
        </p:txBody>
      </p:sp>
      <p:sp>
        <p:nvSpPr>
          <p:cNvPr id="7" name="TextBox 6">
            <a:extLst>
              <a:ext uri="{FF2B5EF4-FFF2-40B4-BE49-F238E27FC236}">
                <a16:creationId xmlns:a16="http://schemas.microsoft.com/office/drawing/2014/main" id="{DE0654C8-A7A2-724E-9438-47DAC43C78E5}"/>
              </a:ext>
            </a:extLst>
          </p:cNvPr>
          <p:cNvSpPr txBox="1"/>
          <p:nvPr/>
        </p:nvSpPr>
        <p:spPr>
          <a:xfrm>
            <a:off x="2986167" y="4950863"/>
            <a:ext cx="6051508" cy="923330"/>
          </a:xfrm>
          <a:prstGeom prst="rect">
            <a:avLst/>
          </a:prstGeom>
          <a:noFill/>
        </p:spPr>
        <p:txBody>
          <a:bodyPr wrap="square" rtlCol="0">
            <a:spAutoFit/>
          </a:bodyPr>
          <a:lstStyle/>
          <a:p>
            <a:r>
              <a:rPr lang="en-US" dirty="0">
                <a:solidFill>
                  <a:schemeClr val="tx1">
                    <a:lumMod val="75000"/>
                    <a:lumOff val="25000"/>
                  </a:schemeClr>
                </a:solidFill>
                <a:latin typeface="Karla" charset="0"/>
              </a:rPr>
              <a:t>Without </a:t>
            </a:r>
            <a:r>
              <a:rPr lang="en-US" b="1" dirty="0">
                <a:solidFill>
                  <a:schemeClr val="tx1">
                    <a:lumMod val="75000"/>
                    <a:lumOff val="25000"/>
                  </a:schemeClr>
                </a:solidFill>
                <a:latin typeface="Karla" charset="0"/>
              </a:rPr>
              <a:t>augmenting the features</a:t>
            </a:r>
            <a:r>
              <a:rPr lang="en-US" dirty="0">
                <a:solidFill>
                  <a:schemeClr val="tx1">
                    <a:lumMod val="75000"/>
                    <a:lumOff val="25000"/>
                  </a:schemeClr>
                </a:solidFill>
                <a:latin typeface="Karla" charset="0"/>
              </a:rPr>
              <a:t> (i.e. without adding </a:t>
            </a:r>
            <a:r>
              <a:rPr lang="en-US" i="1" dirty="0">
                <a:solidFill>
                  <a:schemeClr val="tx1">
                    <a:lumMod val="75000"/>
                    <a:lumOff val="25000"/>
                  </a:schemeClr>
                </a:solidFill>
                <a:latin typeface="Karla" charset="0"/>
              </a:rPr>
              <a:t>X</a:t>
            </a:r>
            <a:r>
              <a:rPr lang="en-US" baseline="-25000" dirty="0">
                <a:solidFill>
                  <a:schemeClr val="tx1">
                    <a:lumMod val="75000"/>
                    <a:lumOff val="25000"/>
                  </a:schemeClr>
                </a:solidFill>
                <a:latin typeface="Karla" charset="0"/>
              </a:rPr>
              <a:t>1</a:t>
            </a:r>
            <a:r>
              <a:rPr lang="en-US" baseline="30000" dirty="0">
                <a:solidFill>
                  <a:schemeClr val="tx1">
                    <a:lumMod val="75000"/>
                    <a:lumOff val="25000"/>
                  </a:schemeClr>
                </a:solidFill>
                <a:latin typeface="Karla" charset="0"/>
              </a:rPr>
              <a:t>2</a:t>
            </a:r>
            <a:r>
              <a:rPr lang="en-US" dirty="0">
                <a:solidFill>
                  <a:schemeClr val="tx1">
                    <a:lumMod val="75000"/>
                    <a:lumOff val="25000"/>
                  </a:schemeClr>
                </a:solidFill>
                <a:latin typeface="Karla" charset="0"/>
              </a:rPr>
              <a:t> or </a:t>
            </a:r>
            <a:r>
              <a:rPr lang="en-US" i="1" dirty="0">
                <a:solidFill>
                  <a:schemeClr val="tx1">
                    <a:lumMod val="75000"/>
                    <a:lumOff val="25000"/>
                  </a:schemeClr>
                </a:solidFill>
                <a:latin typeface="Karla" charset="0"/>
              </a:rPr>
              <a:t>X</a:t>
            </a:r>
            <a:r>
              <a:rPr lang="en-US" baseline="-25000" dirty="0">
                <a:solidFill>
                  <a:schemeClr val="tx1">
                    <a:lumMod val="75000"/>
                    <a:lumOff val="25000"/>
                  </a:schemeClr>
                </a:solidFill>
                <a:latin typeface="Karla" charset="0"/>
              </a:rPr>
              <a:t>2</a:t>
            </a:r>
            <a:r>
              <a:rPr lang="en-US" baseline="30000" dirty="0">
                <a:solidFill>
                  <a:schemeClr val="tx1">
                    <a:lumMod val="75000"/>
                    <a:lumOff val="25000"/>
                  </a:schemeClr>
                </a:solidFill>
                <a:latin typeface="Karla" charset="0"/>
              </a:rPr>
              <a:t>2</a:t>
            </a:r>
            <a:r>
              <a:rPr lang="en-US" dirty="0">
                <a:solidFill>
                  <a:schemeClr val="tx1">
                    <a:lumMod val="75000"/>
                    <a:lumOff val="25000"/>
                  </a:schemeClr>
                </a:solidFill>
                <a:latin typeface="Karla" charset="0"/>
              </a:rPr>
              <a:t> non-linear features), </a:t>
            </a:r>
            <a:r>
              <a:rPr lang="en-US" b="1" dirty="0">
                <a:solidFill>
                  <a:schemeClr val="tx1">
                    <a:lumMod val="75000"/>
                    <a:lumOff val="25000"/>
                  </a:schemeClr>
                </a:solidFill>
                <a:latin typeface="Karla" charset="0"/>
              </a:rPr>
              <a:t>Logistic Regression is incapable of modeling the correct decision boundary.</a:t>
            </a:r>
          </a:p>
        </p:txBody>
      </p:sp>
    </p:spTree>
    <p:extLst>
      <p:ext uri="{BB962C8B-B14F-4D97-AF65-F5344CB8AC3E}">
        <p14:creationId xmlns:p14="http://schemas.microsoft.com/office/powerpoint/2010/main" val="2892222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46830-CA25-094C-9148-CC0B99212DB1}"/>
              </a:ext>
            </a:extLst>
          </p:cNvPr>
          <p:cNvSpPr>
            <a:spLocks noGrp="1"/>
          </p:cNvSpPr>
          <p:nvPr>
            <p:ph type="title"/>
          </p:nvPr>
        </p:nvSpPr>
        <p:spPr/>
        <p:txBody>
          <a:bodyPr/>
          <a:lstStyle/>
          <a:p>
            <a:r>
              <a:rPr lang="en-US" dirty="0"/>
              <a:t>Neural Networks to The Rescue</a:t>
            </a:r>
          </a:p>
        </p:txBody>
      </p:sp>
      <p:pic>
        <p:nvPicPr>
          <p:cNvPr id="8" name="Content Placeholder 7">
            <a:extLst>
              <a:ext uri="{FF2B5EF4-FFF2-40B4-BE49-F238E27FC236}">
                <a16:creationId xmlns:a16="http://schemas.microsoft.com/office/drawing/2014/main" id="{DBA17985-4E01-A449-884D-DBE2DDFADA66}"/>
              </a:ext>
            </a:extLst>
          </p:cNvPr>
          <p:cNvPicPr>
            <a:picLocks noGrp="1" noChangeAspect="1"/>
          </p:cNvPicPr>
          <p:nvPr>
            <p:ph idx="1"/>
          </p:nvPr>
        </p:nvPicPr>
        <p:blipFill>
          <a:blip r:embed="rId2"/>
          <a:stretch>
            <a:fillRect/>
          </a:stretch>
        </p:blipFill>
        <p:spPr>
          <a:xfrm>
            <a:off x="1673189" y="983807"/>
            <a:ext cx="7548870" cy="4529322"/>
          </a:xfrm>
        </p:spPr>
      </p:pic>
      <p:sp>
        <p:nvSpPr>
          <p:cNvPr id="4" name="Slide Number Placeholder 3">
            <a:extLst>
              <a:ext uri="{FF2B5EF4-FFF2-40B4-BE49-F238E27FC236}">
                <a16:creationId xmlns:a16="http://schemas.microsoft.com/office/drawing/2014/main" id="{35CCC969-A428-DA47-B287-6CE9401C5632}"/>
              </a:ext>
            </a:extLst>
          </p:cNvPr>
          <p:cNvSpPr>
            <a:spLocks noGrp="1"/>
          </p:cNvSpPr>
          <p:nvPr>
            <p:ph type="sldNum" sz="quarter" idx="12"/>
          </p:nvPr>
        </p:nvSpPr>
        <p:spPr/>
        <p:txBody>
          <a:bodyPr/>
          <a:lstStyle/>
          <a:p>
            <a:fld id="{74FD6AAA-7C75-FB4B-8EA1-06B22787237D}" type="slidenum">
              <a:rPr lang="en-US" smtClean="0"/>
              <a:t>55</a:t>
            </a:fld>
            <a:endParaRPr lang="en-US"/>
          </a:p>
        </p:txBody>
      </p:sp>
      <p:sp>
        <p:nvSpPr>
          <p:cNvPr id="12" name="TextBox 11">
            <a:extLst>
              <a:ext uri="{FF2B5EF4-FFF2-40B4-BE49-F238E27FC236}">
                <a16:creationId xmlns:a16="http://schemas.microsoft.com/office/drawing/2014/main" id="{C7C20BD3-C556-0747-AF00-182067D8CCBA}"/>
              </a:ext>
            </a:extLst>
          </p:cNvPr>
          <p:cNvSpPr txBox="1"/>
          <p:nvPr/>
        </p:nvSpPr>
        <p:spPr>
          <a:xfrm>
            <a:off x="3070246" y="5227862"/>
            <a:ext cx="6051508" cy="646331"/>
          </a:xfrm>
          <a:prstGeom prst="rect">
            <a:avLst/>
          </a:prstGeom>
          <a:noFill/>
        </p:spPr>
        <p:txBody>
          <a:bodyPr wrap="square" rtlCol="0">
            <a:spAutoFit/>
          </a:bodyPr>
          <a:lstStyle/>
          <a:p>
            <a:pPr algn="ctr"/>
            <a:r>
              <a:rPr lang="en-US" dirty="0">
                <a:solidFill>
                  <a:schemeClr val="tx1">
                    <a:lumMod val="75000"/>
                    <a:lumOff val="25000"/>
                  </a:schemeClr>
                </a:solidFill>
                <a:latin typeface="Karla" charset="0"/>
              </a:rPr>
              <a:t>A </a:t>
            </a:r>
            <a:r>
              <a:rPr lang="en-US" b="1" dirty="0">
                <a:solidFill>
                  <a:schemeClr val="tx1">
                    <a:lumMod val="75000"/>
                    <a:lumOff val="25000"/>
                  </a:schemeClr>
                </a:solidFill>
                <a:latin typeface="Karla" charset="0"/>
              </a:rPr>
              <a:t>neural network is a powerful non-linear</a:t>
            </a:r>
            <a:r>
              <a:rPr lang="en-US" dirty="0">
                <a:solidFill>
                  <a:schemeClr val="tx1">
                    <a:lumMod val="75000"/>
                    <a:lumOff val="25000"/>
                  </a:schemeClr>
                </a:solidFill>
                <a:latin typeface="Karla" charset="0"/>
              </a:rPr>
              <a:t> model that can easily </a:t>
            </a:r>
            <a:r>
              <a:rPr lang="en-US" b="1" dirty="0">
                <a:solidFill>
                  <a:schemeClr val="tx1">
                    <a:lumMod val="75000"/>
                    <a:lumOff val="25000"/>
                  </a:schemeClr>
                </a:solidFill>
                <a:latin typeface="Karla" charset="0"/>
              </a:rPr>
              <a:t>model the non-linear decision boundary correctly.</a:t>
            </a:r>
          </a:p>
        </p:txBody>
      </p:sp>
    </p:spTree>
    <p:extLst>
      <p:ext uri="{BB962C8B-B14F-4D97-AF65-F5344CB8AC3E}">
        <p14:creationId xmlns:p14="http://schemas.microsoft.com/office/powerpoint/2010/main" val="17323699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2AFC6-8032-B342-9285-A27D332A051A}"/>
              </a:ext>
            </a:extLst>
          </p:cNvPr>
          <p:cNvSpPr>
            <a:spLocks noGrp="1"/>
          </p:cNvSpPr>
          <p:nvPr>
            <p:ph type="title"/>
          </p:nvPr>
        </p:nvSpPr>
        <p:spPr/>
        <p:txBody>
          <a:bodyPr/>
          <a:lstStyle/>
          <a:p>
            <a:r>
              <a:rPr lang="en-US" dirty="0"/>
              <a:t>Representation Matters</a:t>
            </a:r>
          </a:p>
        </p:txBody>
      </p:sp>
      <p:pic>
        <p:nvPicPr>
          <p:cNvPr id="6" name="Content Placeholder 5">
            <a:extLst>
              <a:ext uri="{FF2B5EF4-FFF2-40B4-BE49-F238E27FC236}">
                <a16:creationId xmlns:a16="http://schemas.microsoft.com/office/drawing/2014/main" id="{8937C19A-629D-C74D-9A76-D1D621732ECA}"/>
              </a:ext>
            </a:extLst>
          </p:cNvPr>
          <p:cNvPicPr>
            <a:picLocks noGrp="1" noChangeAspect="1"/>
          </p:cNvPicPr>
          <p:nvPr>
            <p:ph idx="1"/>
          </p:nvPr>
        </p:nvPicPr>
        <p:blipFill>
          <a:blip r:embed="rId2"/>
          <a:stretch>
            <a:fillRect/>
          </a:stretch>
        </p:blipFill>
        <p:spPr>
          <a:xfrm>
            <a:off x="1286933" y="983807"/>
            <a:ext cx="9618134" cy="4046465"/>
          </a:xfrm>
        </p:spPr>
      </p:pic>
      <p:sp>
        <p:nvSpPr>
          <p:cNvPr id="4" name="Slide Number Placeholder 3">
            <a:extLst>
              <a:ext uri="{FF2B5EF4-FFF2-40B4-BE49-F238E27FC236}">
                <a16:creationId xmlns:a16="http://schemas.microsoft.com/office/drawing/2014/main" id="{166F874D-171C-5445-B6F6-FAB88B033288}"/>
              </a:ext>
            </a:extLst>
          </p:cNvPr>
          <p:cNvSpPr>
            <a:spLocks noGrp="1"/>
          </p:cNvSpPr>
          <p:nvPr>
            <p:ph type="sldNum" sz="quarter" idx="12"/>
          </p:nvPr>
        </p:nvSpPr>
        <p:spPr/>
        <p:txBody>
          <a:bodyPr/>
          <a:lstStyle/>
          <a:p>
            <a:fld id="{74FD6AAA-7C75-FB4B-8EA1-06B22787237D}" type="slidenum">
              <a:rPr lang="en-US" smtClean="0"/>
              <a:t>56</a:t>
            </a:fld>
            <a:endParaRPr lang="en-US"/>
          </a:p>
        </p:txBody>
      </p:sp>
      <p:sp>
        <p:nvSpPr>
          <p:cNvPr id="8" name="TextBox 7">
            <a:extLst>
              <a:ext uri="{FF2B5EF4-FFF2-40B4-BE49-F238E27FC236}">
                <a16:creationId xmlns:a16="http://schemas.microsoft.com/office/drawing/2014/main" id="{7566B781-2025-0A45-8A51-B8E5C279C9B2}"/>
              </a:ext>
            </a:extLst>
          </p:cNvPr>
          <p:cNvSpPr txBox="1"/>
          <p:nvPr/>
        </p:nvSpPr>
        <p:spPr>
          <a:xfrm>
            <a:off x="1236132" y="4950863"/>
            <a:ext cx="9889067"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rPr>
              <a:t>Neural networks can </a:t>
            </a:r>
            <a:r>
              <a:rPr lang="en-US" sz="2000" b="1" dirty="0">
                <a:solidFill>
                  <a:schemeClr val="tx1">
                    <a:lumMod val="75000"/>
                    <a:lumOff val="25000"/>
                  </a:schemeClr>
                </a:solidFill>
                <a:latin typeface="Karla" charset="0"/>
              </a:rPr>
              <a:t>learn useful representations</a:t>
            </a:r>
            <a:r>
              <a:rPr lang="en-US" sz="2000" dirty="0">
                <a:solidFill>
                  <a:schemeClr val="tx1">
                    <a:lumMod val="75000"/>
                    <a:lumOff val="25000"/>
                  </a:schemeClr>
                </a:solidFill>
                <a:latin typeface="Karla" charset="0"/>
              </a:rPr>
              <a:t> for the problem. This is another reason why they can be so powerful!</a:t>
            </a:r>
            <a:endParaRPr lang="en-US" sz="2000" b="1" dirty="0">
              <a:solidFill>
                <a:schemeClr val="tx1">
                  <a:lumMod val="75000"/>
                  <a:lumOff val="25000"/>
                </a:schemeClr>
              </a:solidFill>
              <a:latin typeface="Karla" charset="0"/>
            </a:endParaRPr>
          </a:p>
        </p:txBody>
      </p:sp>
    </p:spTree>
    <p:extLst>
      <p:ext uri="{BB962C8B-B14F-4D97-AF65-F5344CB8AC3E}">
        <p14:creationId xmlns:p14="http://schemas.microsoft.com/office/powerpoint/2010/main" val="2612802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02" y="216531"/>
            <a:ext cx="11493416" cy="767276"/>
          </a:xfrm>
        </p:spPr>
        <p:txBody>
          <a:bodyPr/>
          <a:lstStyle/>
          <a:p>
            <a:r>
              <a:rPr lang="en-US" dirty="0"/>
              <a:t>Logistic Regression Revisited (with new terminology)</a:t>
            </a:r>
          </a:p>
        </p:txBody>
      </p:sp>
      <p:sp>
        <p:nvSpPr>
          <p:cNvPr id="4" name="Slide Number Placeholder 3"/>
          <p:cNvSpPr>
            <a:spLocks noGrp="1"/>
          </p:cNvSpPr>
          <p:nvPr>
            <p:ph type="sldNum" sz="quarter" idx="12"/>
          </p:nvPr>
        </p:nvSpPr>
        <p:spPr>
          <a:xfrm>
            <a:off x="8475785" y="6387548"/>
            <a:ext cx="2844800" cy="365125"/>
          </a:xfrm>
        </p:spPr>
        <p:txBody>
          <a:bodyPr/>
          <a:lstStyle/>
          <a:p>
            <a:fld id="{74FD6AAA-7C75-FB4B-8EA1-06B22787237D}" type="slidenum">
              <a:rPr lang="en-US" smtClean="0"/>
              <a:t>57</a:t>
            </a:fld>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17585" y="4285796"/>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17585" y="4285796"/>
                <a:ext cx="433387" cy="369332"/>
              </a:xfrm>
              <a:prstGeom prst="rect">
                <a:avLst/>
              </a:prstGeom>
              <a:blipFill>
                <a:blip r:embed="rId2"/>
                <a:stretch>
                  <a:fillRect/>
                </a:stretch>
              </a:blipFill>
            </p:spPr>
            <p:txBody>
              <a:bodyPr/>
              <a:lstStyle/>
              <a:p>
                <a:r>
                  <a:rPr lang="en-US">
                    <a:noFill/>
                  </a:rPr>
                  <a:t> </a:t>
                </a:r>
              </a:p>
            </p:txBody>
          </p:sp>
        </mc:Fallback>
      </mc:AlternateContent>
      <p:grpSp>
        <p:nvGrpSpPr>
          <p:cNvPr id="81" name="Group 80"/>
          <p:cNvGrpSpPr/>
          <p:nvPr/>
        </p:nvGrpSpPr>
        <p:grpSpPr>
          <a:xfrm>
            <a:off x="450972" y="3967632"/>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36795" y="3986540"/>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047302" y="3959570"/>
            <a:ext cx="5273240" cy="1005840"/>
            <a:chOff x="7107487" y="1431116"/>
            <a:chExt cx="5273240" cy="1005840"/>
          </a:xfrm>
        </p:grpSpPr>
        <mc:AlternateContent xmlns:mc="http://schemas.openxmlformats.org/markup-compatibility/2006" xmlns:a14="http://schemas.microsoft.com/office/drawing/2010/main">
          <mc:Choice Requires="a14">
            <p:sp>
              <p:nvSpPr>
                <p:cNvPr id="17" name="TextBox 16"/>
                <p:cNvSpPr txBox="1"/>
                <p:nvPr/>
              </p:nvSpPr>
              <p:spPr>
                <a:xfrm>
                  <a:off x="8674767"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panose="02040503050406030204" pitchFamily="18"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panose="02040503050406030204" pitchFamily="18" charset="0"/>
                                    <a:ea typeface="Cambria Math" charset="0"/>
                                    <a:cs typeface="Cambria Math" charset="0"/>
                                  </a:rPr>
                                </m:ctrlPr>
                              </m:dPr>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674767"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60" name="Picture 59">
            <a:extLst>
              <a:ext uri="{FF2B5EF4-FFF2-40B4-BE49-F238E27FC236}">
                <a16:creationId xmlns:a16="http://schemas.microsoft.com/office/drawing/2014/main" id="{36778EA6-AAF4-084A-BBF2-8A9426531AEE}"/>
              </a:ext>
            </a:extLst>
          </p:cNvPr>
          <p:cNvPicPr>
            <a:picLocks noChangeAspect="1"/>
          </p:cNvPicPr>
          <p:nvPr/>
        </p:nvPicPr>
        <p:blipFill>
          <a:blip r:embed="rId6"/>
          <a:stretch>
            <a:fillRect/>
          </a:stretch>
        </p:blipFill>
        <p:spPr>
          <a:xfrm>
            <a:off x="3801513" y="1308632"/>
            <a:ext cx="4240800" cy="750671"/>
          </a:xfrm>
          <a:prstGeom prst="rect">
            <a:avLst/>
          </a:prstGeom>
          <a:ln w="19050">
            <a:solidFill>
              <a:schemeClr val="tx1">
                <a:lumMod val="75000"/>
                <a:lumOff val="25000"/>
              </a:schemeClr>
            </a:solidFill>
          </a:ln>
          <a:effectLst/>
        </p:spPr>
      </p:pic>
      <mc:AlternateContent xmlns:mc="http://schemas.openxmlformats.org/markup-compatibility/2006">
        <mc:Choice xmlns:a14="http://schemas.microsoft.com/office/drawing/2010/main" Requires="a14">
          <p:sp>
            <p:nvSpPr>
              <p:cNvPr id="61" name="Rectangle 60">
                <a:extLst>
                  <a:ext uri="{FF2B5EF4-FFF2-40B4-BE49-F238E27FC236}">
                    <a16:creationId xmlns:a16="http://schemas.microsoft.com/office/drawing/2014/main" id="{9F0C5B7E-5A05-A34C-9F34-6F5D9E580449}"/>
                  </a:ext>
                </a:extLst>
              </p:cNvPr>
              <p:cNvSpPr/>
              <p:nvPr/>
            </p:nvSpPr>
            <p:spPr>
              <a:xfrm>
                <a:off x="2676378" y="2464095"/>
                <a:ext cx="6674263" cy="988540"/>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ℒ</m:t>
                      </m:r>
                      <m:d>
                        <m:dPr>
                          <m:ctrlPr>
                            <a:rPr lang="en-US" sz="2400" b="0" i="1" smtClean="0">
                              <a:solidFill>
                                <a:schemeClr val="tx1">
                                  <a:lumMod val="75000"/>
                                  <a:lumOff val="25000"/>
                                </a:schemeClr>
                              </a:solidFill>
                              <a:latin typeface="Cambria Math" panose="02040503050406030204" pitchFamily="18" charset="0"/>
                            </a:rPr>
                          </m:ctrlPr>
                        </m:dPr>
                        <m:e>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𝛽</m:t>
                              </m:r>
                            </m:e>
                            <m:sub>
                              <m:r>
                                <a:rPr lang="en-US" sz="2400" b="0" i="1" smtClean="0">
                                  <a:solidFill>
                                    <a:schemeClr val="tx1">
                                      <a:lumMod val="75000"/>
                                      <a:lumOff val="25000"/>
                                    </a:schemeClr>
                                  </a:solidFill>
                                  <a:latin typeface="Cambria Math" charset="0"/>
                                </a:rPr>
                                <m:t>0</m:t>
                              </m:r>
                            </m:sub>
                          </m:sSub>
                          <m:r>
                            <a:rPr lang="en-US" sz="2400" b="0" i="1" smtClean="0">
                              <a:solidFill>
                                <a:schemeClr val="tx1">
                                  <a:lumMod val="75000"/>
                                  <a:lumOff val="25000"/>
                                </a:schemeClr>
                              </a:solidFill>
                              <a:latin typeface="Cambria Math" charset="0"/>
                            </a:rPr>
                            <m:t>, </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𝛽</m:t>
                              </m:r>
                            </m:e>
                            <m:sub>
                              <m:r>
                                <a:rPr lang="en-US" sz="2400" b="0" i="1" smtClean="0">
                                  <a:solidFill>
                                    <a:schemeClr val="tx1">
                                      <a:lumMod val="75000"/>
                                      <a:lumOff val="25000"/>
                                    </a:schemeClr>
                                  </a:solidFill>
                                  <a:latin typeface="Cambria Math" charset="0"/>
                                </a:rPr>
                                <m:t>1</m:t>
                              </m:r>
                            </m:sub>
                          </m:sSub>
                        </m:e>
                      </m:d>
                      <m:r>
                        <a:rPr lang="en-US" sz="2400" b="0" i="1" smtClean="0">
                          <a:solidFill>
                            <a:schemeClr val="tx1">
                              <a:lumMod val="75000"/>
                              <a:lumOff val="25000"/>
                            </a:schemeClr>
                          </a:solidFill>
                          <a:latin typeface="Cambria Math" charset="0"/>
                        </a:rPr>
                        <m:t>=−</m:t>
                      </m:r>
                      <m:nary>
                        <m:naryPr>
                          <m:chr m:val="∑"/>
                          <m:supHide m:val="on"/>
                          <m:ctrlPr>
                            <a:rPr lang="en-US" sz="2400" i="1">
                              <a:solidFill>
                                <a:schemeClr val="tx1">
                                  <a:lumMod val="75000"/>
                                  <a:lumOff val="25000"/>
                                </a:schemeClr>
                              </a:solidFill>
                              <a:latin typeface="Cambria Math" panose="02040503050406030204" pitchFamily="18" charset="0"/>
                            </a:rPr>
                          </m:ctrlPr>
                        </m:naryPr>
                        <m:sub>
                          <m:r>
                            <a:rPr lang="en-US" sz="2400" i="1">
                              <a:solidFill>
                                <a:schemeClr val="tx1">
                                  <a:lumMod val="75000"/>
                                  <a:lumOff val="25000"/>
                                </a:schemeClr>
                              </a:solidFill>
                              <a:latin typeface="Cambria Math" charset="0"/>
                            </a:rPr>
                            <m:t>𝑖</m:t>
                          </m:r>
                        </m:sub>
                        <m:sup/>
                        <m:e>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func>
                            <m:funcPr>
                              <m:ctrlPr>
                                <a:rPr lang="en-US" sz="2400" i="1">
                                  <a:solidFill>
                                    <a:schemeClr val="tx1">
                                      <a:lumMod val="75000"/>
                                      <a:lumOff val="25000"/>
                                    </a:schemeClr>
                                  </a:solidFill>
                                  <a:latin typeface="Cambria Math" panose="02040503050406030204" pitchFamily="18" charset="0"/>
                                </a:rPr>
                              </m:ctrlPr>
                            </m:funcPr>
                            <m:fName>
                              <m:r>
                                <m:rPr>
                                  <m:sty m:val="p"/>
                                </m:rPr>
                                <a:rPr lang="en-US" sz="2400">
                                  <a:solidFill>
                                    <a:schemeClr val="tx1">
                                      <a:lumMod val="75000"/>
                                      <a:lumOff val="25000"/>
                                    </a:schemeClr>
                                  </a:solidFill>
                                  <a:latin typeface="Cambria Math" charset="0"/>
                                </a:rPr>
                                <m:t>log</m:t>
                              </m:r>
                            </m:fName>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𝑝</m:t>
                                  </m:r>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r>
                                    <a:rPr lang="en-US" sz="2400" i="1">
                                      <a:solidFill>
                                        <a:schemeClr val="tx1">
                                          <a:lumMod val="75000"/>
                                          <a:lumOff val="25000"/>
                                        </a:schemeClr>
                                      </a:solidFill>
                                      <a:latin typeface="Cambria Math" charset="0"/>
                                    </a:rPr>
                                    <m:t>1−</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e>
                              </m:d>
                              <m:func>
                                <m:funcPr>
                                  <m:ctrlPr>
                                    <a:rPr lang="en-US" sz="2400" i="1">
                                      <a:solidFill>
                                        <a:schemeClr val="tx1">
                                          <a:lumMod val="75000"/>
                                          <a:lumOff val="25000"/>
                                        </a:schemeClr>
                                      </a:solidFill>
                                      <a:latin typeface="Cambria Math" panose="02040503050406030204" pitchFamily="18" charset="0"/>
                                    </a:rPr>
                                  </m:ctrlPr>
                                </m:funcPr>
                                <m:fName>
                                  <m:r>
                                    <m:rPr>
                                      <m:sty m:val="p"/>
                                    </m:rPr>
                                    <a:rPr lang="en-US" sz="2400">
                                      <a:solidFill>
                                        <a:schemeClr val="tx1">
                                          <a:lumMod val="75000"/>
                                          <a:lumOff val="25000"/>
                                        </a:schemeClr>
                                      </a:solidFill>
                                      <a:latin typeface="Cambria Math" charset="0"/>
                                    </a:rPr>
                                    <m:t>log</m:t>
                                  </m:r>
                                </m:fName>
                                <m:e>
                                  <m:r>
                                    <a:rPr lang="en-US" sz="2400" i="1">
                                      <a:solidFill>
                                        <a:schemeClr val="tx1">
                                          <a:lumMod val="75000"/>
                                          <a:lumOff val="25000"/>
                                        </a:schemeClr>
                                      </a:solidFill>
                                      <a:latin typeface="Cambria Math" charset="0"/>
                                    </a:rPr>
                                    <m:t>(1−</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𝑝</m:t>
                                      </m:r>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m:t>
                                  </m:r>
                                </m:e>
                              </m:func>
                            </m:e>
                          </m:func>
                        </m:e>
                      </m:nary>
                    </m:oMath>
                  </m:oMathPara>
                </a14:m>
                <a:endParaRPr lang="en-US" sz="2400" dirty="0">
                  <a:solidFill>
                    <a:schemeClr val="tx1">
                      <a:lumMod val="75000"/>
                      <a:lumOff val="25000"/>
                    </a:schemeClr>
                  </a:solidFill>
                </a:endParaRPr>
              </a:p>
            </p:txBody>
          </p:sp>
        </mc:Choice>
        <mc:Fallback>
          <p:sp>
            <p:nvSpPr>
              <p:cNvPr id="61" name="Rectangle 60">
                <a:extLst>
                  <a:ext uri="{FF2B5EF4-FFF2-40B4-BE49-F238E27FC236}">
                    <a16:creationId xmlns:a16="http://schemas.microsoft.com/office/drawing/2014/main" id="{9F0C5B7E-5A05-A34C-9F34-6F5D9E580449}"/>
                  </a:ext>
                </a:extLst>
              </p:cNvPr>
              <p:cNvSpPr>
                <a:spLocks noRot="1" noChangeAspect="1" noMove="1" noResize="1" noEditPoints="1" noAdjustHandles="1" noChangeArrowheads="1" noChangeShapeType="1" noTextEdit="1"/>
              </p:cNvSpPr>
              <p:nvPr/>
            </p:nvSpPr>
            <p:spPr>
              <a:xfrm>
                <a:off x="2676378" y="2464095"/>
                <a:ext cx="6674263" cy="988540"/>
              </a:xfrm>
              <a:prstGeom prst="rect">
                <a:avLst/>
              </a:prstGeom>
              <a:blipFill>
                <a:blip r:embed="rId7"/>
                <a:stretch>
                  <a:fillRect t="-127500" b="-175000"/>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66786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18853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m:t>
                            </m:r>
                            <m:r>
                              <m:rPr>
                                <m:sty m:val="p"/>
                              </m:rPr>
                              <a:rPr lang="en-US" b="0" i="1" smtClean="0">
                                <a:latin typeface="Cambria Math" charset="0"/>
                              </a:rPr>
                              <m:t>β</m:t>
                            </m:r>
                          </m:oMath>
                        </m:oMathPara>
                      </a14:m>
                      <a:endParaRPr lang="en-US" b="0" dirty="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188530"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9363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solidFill>
                                  <a:schemeClr val="tx1">
                                    <a:lumMod val="75000"/>
                                    <a:lumOff val="25000"/>
                                  </a:schemeClr>
                                </a:solidFill>
                                <a:latin typeface="Cambria Math" charset="0"/>
                              </a:rPr>
                              <m:t>𝑋</m:t>
                            </m:r>
                            <m:r>
                              <a:rPr lang="en-US" b="0" i="1" smtClean="0">
                                <a:solidFill>
                                  <a:srgbClr val="FF0000"/>
                                </a:solidFill>
                                <a:latin typeface="Cambria Math" charset="0"/>
                              </a:rPr>
                              <m:t>𝑊</m:t>
                            </m:r>
                          </m:oMath>
                        </m:oMathPara>
                      </a14:m>
                      <a:endParaRPr lang="en-US" b="0" dirty="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93633"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8176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752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𝑋𝑊</m:t>
                            </m:r>
                          </m:oMath>
                        </m:oMathPara>
                      </a14:m>
                      <a:endParaRPr lang="en-US" b="0" dirty="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75231"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881507" y="1003552"/>
            <a:ext cx="6450216"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13" name="Group 12">
            <a:extLst>
              <a:ext uri="{FF2B5EF4-FFF2-40B4-BE49-F238E27FC236}">
                <a16:creationId xmlns:a16="http://schemas.microsoft.com/office/drawing/2014/main" id="{9595B5D6-ACD7-7445-A2C2-93B1E6A68FB7}"/>
              </a:ext>
            </a:extLst>
          </p:cNvPr>
          <p:cNvGrpSpPr/>
          <p:nvPr/>
        </p:nvGrpSpPr>
        <p:grpSpPr>
          <a:xfrm>
            <a:off x="6601203" y="2430612"/>
            <a:ext cx="2464738" cy="1367720"/>
            <a:chOff x="6601203" y="2430612"/>
            <a:chExt cx="2464738" cy="1367720"/>
          </a:xfrm>
        </p:grpSpPr>
        <p:cxnSp>
          <p:nvCxnSpPr>
            <p:cNvPr id="35" name="Straight Arrow Connector 34">
              <a:extLst>
                <a:ext uri="{FF2B5EF4-FFF2-40B4-BE49-F238E27FC236}">
                  <a16:creationId xmlns:a16="http://schemas.microsoft.com/office/drawing/2014/main" id="{13B4D59D-81EF-5B4E-8D93-9A65BAA503E2}"/>
                </a:ext>
              </a:extLst>
            </p:cNvPr>
            <p:cNvCxnSpPr>
              <a:cxnSpLocks/>
            </p:cNvCxnSpPr>
            <p:nvPr/>
          </p:nvCxnSpPr>
          <p:spPr>
            <a:xfrm flipH="1" flipV="1">
              <a:off x="6802714" y="2430612"/>
              <a:ext cx="177949" cy="99838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9875D31-B93D-4648-BB23-0EB0F9B62DFB}"/>
                    </a:ext>
                  </a:extLst>
                </p:cNvPr>
                <p:cNvSpPr txBox="1"/>
                <p:nvPr/>
              </p:nvSpPr>
              <p:spPr>
                <a:xfrm>
                  <a:off x="6601203" y="3429000"/>
                  <a:ext cx="2464738" cy="369332"/>
                </a:xfrm>
                <a:prstGeom prst="rect">
                  <a:avLst/>
                </a:prstGeom>
                <a:noFill/>
              </p:spPr>
              <p:txBody>
                <a:bodyPr wrap="square" rtlCol="0">
                  <a:spAutoFit/>
                </a:bodyPr>
                <a:lstStyle/>
                <a:p>
                  <a:r>
                    <a:rPr lang="en-US" dirty="0"/>
                    <a:t>“Sigmoid activation” </a:t>
                  </a:r>
                  <a14:m>
                    <m:oMath xmlns:m="http://schemas.openxmlformats.org/officeDocument/2006/math">
                      <m:r>
                        <a:rPr lang="en-US" b="1" i="1" smtClean="0">
                          <a:latin typeface="Cambria Math" panose="02040503050406030204" pitchFamily="18" charset="0"/>
                          <a:ea typeface="Cambria Math" panose="02040503050406030204" pitchFamily="18" charset="0"/>
                        </a:rPr>
                        <m:t>𝝈</m:t>
                      </m:r>
                    </m:oMath>
                  </a14:m>
                  <a:endParaRPr lang="en-CA" b="1" dirty="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89875D31-B93D-4648-BB23-0EB0F9B62DFB}"/>
                    </a:ext>
                  </a:extLst>
                </p:cNvPr>
                <p:cNvSpPr txBox="1">
                  <a:spLocks noRot="1" noChangeAspect="1" noMove="1" noResize="1" noEditPoints="1" noAdjustHandles="1" noChangeArrowheads="1" noChangeShapeType="1" noTextEdit="1"/>
                </p:cNvSpPr>
                <p:nvPr/>
              </p:nvSpPr>
              <p:spPr>
                <a:xfrm>
                  <a:off x="6601203" y="3429000"/>
                  <a:ext cx="2464738" cy="369332"/>
                </a:xfrm>
                <a:prstGeom prst="rect">
                  <a:avLst/>
                </a:prstGeom>
                <a:blipFill>
                  <a:blip r:embed="rId6"/>
                  <a:stretch>
                    <a:fillRect l="-2051" t="-6667" b="-23333"/>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E636D56C-BF50-C84F-BA5E-60DAF4C2953D}"/>
              </a:ext>
            </a:extLst>
          </p:cNvPr>
          <p:cNvGrpSpPr/>
          <p:nvPr/>
        </p:nvGrpSpPr>
        <p:grpSpPr>
          <a:xfrm>
            <a:off x="1197842" y="3597076"/>
            <a:ext cx="4697625" cy="1395342"/>
            <a:chOff x="1197842" y="3597076"/>
            <a:chExt cx="4697625" cy="1395342"/>
          </a:xfrm>
        </p:grpSpPr>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7"/>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8"/>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6082CFC-1F15-CC49-A1D0-A13350CF0F34}"/>
                    </a:ext>
                  </a:extLst>
                </p:cNvPr>
                <p:cNvSpPr txBox="1"/>
                <p:nvPr/>
              </p:nvSpPr>
              <p:spPr>
                <a:xfrm>
                  <a:off x="3211309" y="4110081"/>
                  <a:ext cx="895306" cy="369332"/>
                </a:xfrm>
                <a:prstGeom prst="rect">
                  <a:avLst/>
                </a:prstGeom>
                <a:noFill/>
              </p:spPr>
              <p:txBody>
                <a:bodyPr wrap="square" rtlCol="0">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rPr>
                        <m:t>𝜎</m:t>
                      </m:r>
                    </m:oMath>
                  </a14:m>
                  <a:r>
                    <a:rPr lang="en-US" i="1" dirty="0"/>
                    <a:t>(XW)</a:t>
                  </a:r>
                </a:p>
              </p:txBody>
            </p:sp>
          </mc:Choice>
          <mc:Fallback xmlns="">
            <p:sp>
              <p:nvSpPr>
                <p:cNvPr id="39" name="TextBox 38">
                  <a:extLst>
                    <a:ext uri="{FF2B5EF4-FFF2-40B4-BE49-F238E27FC236}">
                      <a16:creationId xmlns:a16="http://schemas.microsoft.com/office/drawing/2014/main" id="{16082CFC-1F15-CC49-A1D0-A13350CF0F34}"/>
                    </a:ext>
                  </a:extLst>
                </p:cNvPr>
                <p:cNvSpPr txBox="1">
                  <a:spLocks noRot="1" noChangeAspect="1" noMove="1" noResize="1" noEditPoints="1" noAdjustHandles="1" noChangeArrowheads="1" noChangeShapeType="1" noTextEdit="1"/>
                </p:cNvSpPr>
                <p:nvPr/>
              </p:nvSpPr>
              <p:spPr>
                <a:xfrm>
                  <a:off x="3211309" y="4110081"/>
                  <a:ext cx="895306" cy="369332"/>
                </a:xfrm>
                <a:prstGeom prst="rect">
                  <a:avLst/>
                </a:prstGeom>
                <a:blipFill>
                  <a:blip r:embed="rId9"/>
                  <a:stretch>
                    <a:fillRect t="-10345" b="-24138"/>
                  </a:stretch>
                </a:blipFill>
              </p:spPr>
              <p:txBody>
                <a:bodyPr/>
                <a:lstStyle/>
                <a:p>
                  <a:r>
                    <a:rPr lang="en-US">
                      <a:noFill/>
                    </a:rPr>
                    <a:t> </a:t>
                  </a:r>
                </a:p>
              </p:txBody>
            </p:sp>
          </mc:Fallback>
        </mc:AlternateContent>
      </p:grpSp>
    </p:spTree>
    <p:extLst>
      <p:ext uri="{BB962C8B-B14F-4D97-AF65-F5344CB8AC3E}">
        <p14:creationId xmlns:p14="http://schemas.microsoft.com/office/powerpoint/2010/main" val="19892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578734" y="891250"/>
            <a:ext cx="10799179" cy="5509550"/>
          </a:xfrm>
        </p:spPr>
        <p:txBody>
          <a:bodyPr/>
          <a:lstStyle/>
          <a:p>
            <a:r>
              <a:rPr lang="en-US" sz="2600" u="sng" dirty="0"/>
              <a:t>Bagging: </a:t>
            </a:r>
          </a:p>
          <a:p>
            <a:pPr marL="342900" indent="-342900">
              <a:buFont typeface="Arial" panose="020B0604020202020204" pitchFamily="34" charset="0"/>
              <a:buChar char="•"/>
            </a:pPr>
            <a:r>
              <a:rPr lang="en-US" sz="2600" dirty="0"/>
              <a:t>create an ensemble of full trees, each trained on a bootstrap sample of the training set; </a:t>
            </a:r>
          </a:p>
          <a:p>
            <a:pPr marL="342900" indent="-342900">
              <a:buFont typeface="Arial" panose="020B0604020202020204" pitchFamily="34" charset="0"/>
              <a:buChar char="•"/>
            </a:pPr>
            <a:r>
              <a:rPr lang="en-US" sz="2600" dirty="0"/>
              <a:t>average the predictions</a:t>
            </a:r>
            <a:endParaRPr lang="en-US" sz="600" dirty="0"/>
          </a:p>
          <a:p>
            <a:r>
              <a:rPr lang="en-US" sz="600" dirty="0"/>
              <a:t> </a:t>
            </a:r>
          </a:p>
          <a:p>
            <a:r>
              <a:rPr lang="en-US" sz="2600" u="sng" dirty="0"/>
              <a:t>Random forest: </a:t>
            </a:r>
          </a:p>
          <a:p>
            <a:pPr marL="342900" indent="-342900">
              <a:buFont typeface="Arial" panose="020B0604020202020204" pitchFamily="34" charset="0"/>
              <a:buChar char="•"/>
            </a:pPr>
            <a:r>
              <a:rPr lang="en-US" sz="2600" dirty="0"/>
              <a:t>create an ensemble of full trees, each trained on a bootstrap sample of the training set; </a:t>
            </a:r>
          </a:p>
          <a:p>
            <a:pPr marL="342900" indent="-342900">
              <a:buFont typeface="Arial" panose="020B0604020202020204" pitchFamily="34" charset="0"/>
              <a:buChar char="•"/>
            </a:pPr>
            <a:r>
              <a:rPr lang="en-US" sz="2600" dirty="0"/>
              <a:t>in each tree and each split, randomly select a subset of predictors, choose a predictor from this subset for splitting; </a:t>
            </a:r>
          </a:p>
          <a:p>
            <a:pPr marL="342900" indent="-342900">
              <a:buFont typeface="Arial" panose="020B0604020202020204" pitchFamily="34" charset="0"/>
              <a:buChar char="•"/>
            </a:pPr>
            <a:r>
              <a:rPr lang="en-US" sz="2600" dirty="0"/>
              <a:t>average the predictions </a:t>
            </a:r>
            <a:endParaRPr lang="en-US" sz="600" dirty="0"/>
          </a:p>
          <a:p>
            <a:endParaRPr lang="en-US" sz="600" dirty="0"/>
          </a:p>
          <a:p>
            <a:r>
              <a:rPr lang="en-US" sz="2600" dirty="0"/>
              <a:t>Note that the ensemble building aspects of both method are embarrassingly parallel! </a:t>
            </a:r>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4491765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pic>
        <p:nvPicPr>
          <p:cNvPr id="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5125" y="2146300"/>
            <a:ext cx="6381749" cy="4254500"/>
          </a:xfrm>
        </p:spPr>
      </p:pic>
      <p:sp>
        <p:nvSpPr>
          <p:cNvPr id="4" name="Slide Number Placeholder 3"/>
          <p:cNvSpPr>
            <a:spLocks noGrp="1"/>
          </p:cNvSpPr>
          <p:nvPr>
            <p:ph type="sldNum" sz="quarter" idx="12"/>
          </p:nvPr>
        </p:nvSpPr>
        <p:spPr/>
        <p:txBody>
          <a:bodyPr/>
          <a:lstStyle/>
          <a:p>
            <a:fld id="{74FD6AAA-7C75-FB4B-8EA1-06B22787237D}" type="slidenum">
              <a:rPr lang="en-US" smtClean="0"/>
              <a:t>60</a:t>
            </a:fld>
            <a:endParaRPr lang="en-US"/>
          </a:p>
        </p:txBody>
      </p:sp>
      <p:sp>
        <p:nvSpPr>
          <p:cNvPr id="12" name="TextBox 11"/>
          <p:cNvSpPr txBox="1"/>
          <p:nvPr/>
        </p:nvSpPr>
        <p:spPr>
          <a:xfrm>
            <a:off x="839450" y="1233478"/>
            <a:ext cx="6535764"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Slightly modified data to illustrate concepts. </a:t>
            </a:r>
          </a:p>
        </p:txBody>
      </p:sp>
    </p:spTree>
    <p:extLst>
      <p:ext uri="{BB962C8B-B14F-4D97-AF65-F5344CB8AC3E}">
        <p14:creationId xmlns:p14="http://schemas.microsoft.com/office/powerpoint/2010/main" val="124727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pic>
        <p:nvPicPr>
          <p:cNvPr id="20"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76552" y="1408352"/>
            <a:ext cx="6143508" cy="4095673"/>
          </a:xfrm>
        </p:spPr>
      </p:pic>
      <p:sp>
        <p:nvSpPr>
          <p:cNvPr id="4" name="Slide Number Placeholder 3"/>
          <p:cNvSpPr>
            <a:spLocks noGrp="1"/>
          </p:cNvSpPr>
          <p:nvPr>
            <p:ph type="sldNum" sz="quarter" idx="12"/>
          </p:nvPr>
        </p:nvSpPr>
        <p:spPr/>
        <p:txBody>
          <a:bodyPr/>
          <a:lstStyle/>
          <a:p>
            <a:fld id="{74FD6AAA-7C75-FB4B-8EA1-06B22787237D}" type="slidenum">
              <a:rPr lang="en-US" smtClean="0"/>
              <a:t>61</a:t>
            </a:fld>
            <a:endParaRPr lang="en-US"/>
          </a:p>
        </p:txBody>
      </p:sp>
      <p:pic>
        <p:nvPicPr>
          <p:cNvPr id="19"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2365" y="1389225"/>
            <a:ext cx="6172199" cy="4114800"/>
          </a:xfrm>
          <a:prstGeom prst="rect">
            <a:avLst/>
          </a:prstGeom>
          <a:ln>
            <a:noFill/>
          </a:ln>
        </p:spPr>
      </p:pic>
      <p:sp>
        <p:nvSpPr>
          <p:cNvPr id="3" name="TextBox 2"/>
          <p:cNvSpPr txBox="1"/>
          <p:nvPr/>
        </p:nvSpPr>
        <p:spPr>
          <a:xfrm>
            <a:off x="7370751" y="1234551"/>
            <a:ext cx="2815194"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Choose W such as </a:t>
            </a:r>
          </a:p>
        </p:txBody>
      </p:sp>
      <p:grpSp>
        <p:nvGrpSpPr>
          <p:cNvPr id="6" name="Group 5">
            <a:extLst>
              <a:ext uri="{FF2B5EF4-FFF2-40B4-BE49-F238E27FC236}">
                <a16:creationId xmlns:a16="http://schemas.microsoft.com/office/drawing/2014/main" id="{161687BF-A7E1-2943-A514-C2C237129895}"/>
              </a:ext>
            </a:extLst>
          </p:cNvPr>
          <p:cNvGrpSpPr/>
          <p:nvPr/>
        </p:nvGrpSpPr>
        <p:grpSpPr>
          <a:xfrm>
            <a:off x="883048" y="1903188"/>
            <a:ext cx="4697625" cy="1395342"/>
            <a:chOff x="883048" y="1903188"/>
            <a:chExt cx="4697625" cy="1395342"/>
          </a:xfrm>
        </p:grpSpPr>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5"/>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17EECC-C692-CE42-92AA-08A89B9408FA}"/>
                    </a:ext>
                  </a:extLst>
                </p:cNvPr>
                <p:cNvSpPr txBox="1"/>
                <p:nvPr/>
              </p:nvSpPr>
              <p:spPr>
                <a:xfrm>
                  <a:off x="2858599" y="2422919"/>
                  <a:ext cx="895306" cy="369332"/>
                </a:xfrm>
                <a:prstGeom prst="rect">
                  <a:avLst/>
                </a:prstGeom>
                <a:noFill/>
              </p:spPr>
              <p:txBody>
                <a:bodyPr wrap="square" rtlCol="0">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rPr>
                        <m:t>𝜎</m:t>
                      </m:r>
                    </m:oMath>
                  </a14:m>
                  <a:r>
                    <a:rPr lang="en-US" i="1" dirty="0"/>
                    <a:t>(XW)</a:t>
                  </a:r>
                </a:p>
              </p:txBody>
            </p:sp>
          </mc:Choice>
          <mc:Fallback xmlns="">
            <p:sp>
              <p:nvSpPr>
                <p:cNvPr id="5" name="TextBox 4">
                  <a:extLst>
                    <a:ext uri="{FF2B5EF4-FFF2-40B4-BE49-F238E27FC236}">
                      <a16:creationId xmlns:a16="http://schemas.microsoft.com/office/drawing/2014/main" id="{2217EECC-C692-CE42-92AA-08A89B9408FA}"/>
                    </a:ext>
                  </a:extLst>
                </p:cNvPr>
                <p:cNvSpPr txBox="1">
                  <a:spLocks noRot="1" noChangeAspect="1" noMove="1" noResize="1" noEditPoints="1" noAdjustHandles="1" noChangeArrowheads="1" noChangeShapeType="1" noTextEdit="1"/>
                </p:cNvSpPr>
                <p:nvPr/>
              </p:nvSpPr>
              <p:spPr>
                <a:xfrm>
                  <a:off x="2858599" y="2422919"/>
                  <a:ext cx="895306" cy="369332"/>
                </a:xfrm>
                <a:prstGeom prst="rect">
                  <a:avLst/>
                </a:prstGeom>
                <a:blipFill>
                  <a:blip r:embed="rId6"/>
                  <a:stretch>
                    <a:fillRect t="-6667" b="-2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350708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sp>
        <p:nvSpPr>
          <p:cNvPr id="4" name="Slide Number Placeholder 3"/>
          <p:cNvSpPr>
            <a:spLocks noGrp="1"/>
          </p:cNvSpPr>
          <p:nvPr>
            <p:ph type="sldNum" sz="quarter" idx="12"/>
          </p:nvPr>
        </p:nvSpPr>
        <p:spPr/>
        <p:txBody>
          <a:bodyPr/>
          <a:lstStyle/>
          <a:p>
            <a:fld id="{74FD6AAA-7C75-FB4B-8EA1-06B22787237D}" type="slidenum">
              <a:rPr lang="en-US" smtClean="0"/>
              <a:t>62</a:t>
            </a:fld>
            <a:endParaRPr lang="en-US"/>
          </a:p>
        </p:txBody>
      </p:sp>
      <p:sp>
        <p:nvSpPr>
          <p:cNvPr id="3" name="TextBox 2"/>
          <p:cNvSpPr txBox="1"/>
          <p:nvPr/>
        </p:nvSpPr>
        <p:spPr>
          <a:xfrm>
            <a:off x="7370751" y="1234551"/>
            <a:ext cx="2815194"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Choose W such as </a:t>
            </a: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3084" y="1402850"/>
            <a:ext cx="6131884" cy="4087923"/>
          </a:xfrm>
          <a:prstGeom prst="rect">
            <a:avLst/>
          </a:prstGeom>
        </p:spPr>
      </p:pic>
      <p:grpSp>
        <p:nvGrpSpPr>
          <p:cNvPr id="6" name="Group 5">
            <a:extLst>
              <a:ext uri="{FF2B5EF4-FFF2-40B4-BE49-F238E27FC236}">
                <a16:creationId xmlns:a16="http://schemas.microsoft.com/office/drawing/2014/main" id="{385DE864-E921-454D-9B9D-3451057C1782}"/>
              </a:ext>
            </a:extLst>
          </p:cNvPr>
          <p:cNvGrpSpPr/>
          <p:nvPr/>
        </p:nvGrpSpPr>
        <p:grpSpPr>
          <a:xfrm>
            <a:off x="883048" y="1903188"/>
            <a:ext cx="4697625" cy="1395342"/>
            <a:chOff x="883048" y="1903188"/>
            <a:chExt cx="4697625" cy="1395342"/>
          </a:xfrm>
        </p:grpSpPr>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37172BB-8D6E-6B43-A9E8-40C7B75A92CA}"/>
                    </a:ext>
                  </a:extLst>
                </p:cNvPr>
                <p:cNvSpPr/>
                <p:nvPr/>
              </p:nvSpPr>
              <p:spPr>
                <a:xfrm>
                  <a:off x="2858599" y="2416193"/>
                  <a:ext cx="791435" cy="369332"/>
                </a:xfrm>
                <a:prstGeom prst="rect">
                  <a:avLst/>
                </a:prstGeom>
              </p:spPr>
              <p:txBody>
                <a:bodyPr wrap="none">
                  <a:spAutoFit/>
                </a:bodyPr>
                <a:lstStyle/>
                <a:p>
                  <a14:m>
                    <m:oMath xmlns:m="http://schemas.openxmlformats.org/officeDocument/2006/math">
                      <m:r>
                        <a:rPr lang="en-US" i="1" dirty="0">
                          <a:latin typeface="Cambria Math" panose="02040503050406030204" pitchFamily="18" charset="0"/>
                          <a:ea typeface="Cambria Math" panose="02040503050406030204" pitchFamily="18" charset="0"/>
                        </a:rPr>
                        <m:t>𝜎</m:t>
                      </m:r>
                    </m:oMath>
                  </a14:m>
                  <a:r>
                    <a:rPr lang="en-US" i="1" dirty="0"/>
                    <a:t>(XW)</a:t>
                  </a:r>
                </a:p>
              </p:txBody>
            </p:sp>
          </mc:Choice>
          <mc:Fallback xmlns="">
            <p:sp>
              <p:nvSpPr>
                <p:cNvPr id="5" name="Rectangle 4">
                  <a:extLst>
                    <a:ext uri="{FF2B5EF4-FFF2-40B4-BE49-F238E27FC236}">
                      <a16:creationId xmlns:a16="http://schemas.microsoft.com/office/drawing/2014/main" id="{A37172BB-8D6E-6B43-A9E8-40C7B75A92CA}"/>
                    </a:ext>
                  </a:extLst>
                </p:cNvPr>
                <p:cNvSpPr>
                  <a:spLocks noRot="1" noChangeAspect="1" noMove="1" noResize="1" noEditPoints="1" noAdjustHandles="1" noChangeArrowheads="1" noChangeShapeType="1" noTextEdit="1"/>
                </p:cNvSpPr>
                <p:nvPr/>
              </p:nvSpPr>
              <p:spPr>
                <a:xfrm>
                  <a:off x="2858599" y="2416193"/>
                  <a:ext cx="791435" cy="369332"/>
                </a:xfrm>
                <a:prstGeom prst="rect">
                  <a:avLst/>
                </a:prstGeom>
                <a:blipFill>
                  <a:blip r:embed="rId5"/>
                  <a:stretch>
                    <a:fillRect t="-3333" r="-4762" b="-2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169841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Slide Number Placeholder 3"/>
          <p:cNvSpPr>
            <a:spLocks noGrp="1"/>
          </p:cNvSpPr>
          <p:nvPr>
            <p:ph type="sldNum" sz="quarter" idx="12"/>
          </p:nvPr>
        </p:nvSpPr>
        <p:spPr/>
        <p:txBody>
          <a:bodyPr/>
          <a:lstStyle/>
          <a:p>
            <a:fld id="{74FD6AAA-7C75-FB4B-8EA1-06B22787237D}" type="slidenum">
              <a:rPr lang="en-US" smtClean="0"/>
              <a:t>63</a:t>
            </a:fld>
            <a:endParaRPr lang="en-US"/>
          </a:p>
        </p:txBody>
      </p:sp>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914" y="744694"/>
            <a:ext cx="4629228" cy="3086152"/>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1419" y="3589458"/>
            <a:ext cx="4629228" cy="3086152"/>
          </a:xfrm>
          <a:prstGeom prst="rect">
            <a:avLst/>
          </a:prstGeom>
        </p:spPr>
      </p:pic>
      <p:grpSp>
        <p:nvGrpSpPr>
          <p:cNvPr id="3" name="Group 2">
            <a:extLst>
              <a:ext uri="{FF2B5EF4-FFF2-40B4-BE49-F238E27FC236}">
                <a16:creationId xmlns:a16="http://schemas.microsoft.com/office/drawing/2014/main" id="{AE29BA91-764A-4743-8CBD-7EE16CF87960}"/>
              </a:ext>
            </a:extLst>
          </p:cNvPr>
          <p:cNvGrpSpPr/>
          <p:nvPr/>
        </p:nvGrpSpPr>
        <p:grpSpPr>
          <a:xfrm>
            <a:off x="621143" y="1489041"/>
            <a:ext cx="4697625" cy="1395342"/>
            <a:chOff x="621143" y="1489041"/>
            <a:chExt cx="4697625" cy="1395342"/>
          </a:xfrm>
        </p:grpSpPr>
        <p:grpSp>
          <p:nvGrpSpPr>
            <p:cNvPr id="26" name="Group 25"/>
            <p:cNvGrpSpPr/>
            <p:nvPr/>
          </p:nvGrpSpPr>
          <p:grpSpPr>
            <a:xfrm>
              <a:off x="621143" y="1489041"/>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a:blip r:embed="rId6"/>
                      <a:stretch>
                        <a:fillRect/>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EFBF57C-37F1-6545-922E-51E923BAC766}"/>
                    </a:ext>
                  </a:extLst>
                </p:cNvPr>
                <p:cNvSpPr/>
                <p:nvPr/>
              </p:nvSpPr>
              <p:spPr>
                <a:xfrm>
                  <a:off x="2547481" y="1979342"/>
                  <a:ext cx="869982" cy="369332"/>
                </a:xfrm>
                <a:prstGeom prst="rect">
                  <a:avLst/>
                </a:prstGeom>
              </p:spPr>
              <p:txBody>
                <a:bodyPr wrap="none">
                  <a:spAutoFit/>
                </a:bodyPr>
                <a:lstStyle/>
                <a:p>
                  <a14:m>
                    <m:oMath xmlns:m="http://schemas.openxmlformats.org/officeDocument/2006/math">
                      <m:r>
                        <a:rPr lang="en-US" i="1" dirty="0">
                          <a:latin typeface="Cambria Math" panose="02040503050406030204" pitchFamily="18" charset="0"/>
                          <a:ea typeface="Cambria Math" panose="02040503050406030204" pitchFamily="18" charset="0"/>
                        </a:rPr>
                        <m:t>𝜎</m:t>
                      </m:r>
                    </m:oMath>
                  </a14:m>
                  <a:r>
                    <a:rPr lang="en-US" i="1" dirty="0"/>
                    <a:t>(XW</a:t>
                  </a:r>
                  <a:r>
                    <a:rPr lang="en-US" i="1" baseline="-25000" dirty="0"/>
                    <a:t>1</a:t>
                  </a:r>
                  <a:r>
                    <a:rPr lang="en-US" i="1" dirty="0"/>
                    <a:t>)</a:t>
                  </a:r>
                </a:p>
              </p:txBody>
            </p:sp>
          </mc:Choice>
          <mc:Fallback xmlns="">
            <p:sp>
              <p:nvSpPr>
                <p:cNvPr id="35" name="Rectangle 34">
                  <a:extLst>
                    <a:ext uri="{FF2B5EF4-FFF2-40B4-BE49-F238E27FC236}">
                      <a16:creationId xmlns:a16="http://schemas.microsoft.com/office/drawing/2014/main" id="{DEFBF57C-37F1-6545-922E-51E923BAC766}"/>
                    </a:ext>
                  </a:extLst>
                </p:cNvPr>
                <p:cNvSpPr>
                  <a:spLocks noRot="1" noChangeAspect="1" noMove="1" noResize="1" noEditPoints="1" noAdjustHandles="1" noChangeArrowheads="1" noChangeShapeType="1" noTextEdit="1"/>
                </p:cNvSpPr>
                <p:nvPr/>
              </p:nvSpPr>
              <p:spPr>
                <a:xfrm>
                  <a:off x="2547481" y="1979342"/>
                  <a:ext cx="869982" cy="369332"/>
                </a:xfrm>
                <a:prstGeom prst="rect">
                  <a:avLst/>
                </a:prstGeom>
                <a:blipFill>
                  <a:blip r:embed="rId7"/>
                  <a:stretch>
                    <a:fillRect t="-10345" r="-4348" b="-24138"/>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2156F362-5DBD-254C-B191-E5F59044247D}"/>
              </a:ext>
            </a:extLst>
          </p:cNvPr>
          <p:cNvGrpSpPr/>
          <p:nvPr/>
        </p:nvGrpSpPr>
        <p:grpSpPr>
          <a:xfrm>
            <a:off x="595845" y="4367755"/>
            <a:ext cx="4697625" cy="1395342"/>
            <a:chOff x="595845" y="4367755"/>
            <a:chExt cx="4697625" cy="1395342"/>
          </a:xfrm>
        </p:grpSpPr>
        <p:grpSp>
          <p:nvGrpSpPr>
            <p:cNvPr id="19" name="Group 18"/>
            <p:cNvGrpSpPr/>
            <p:nvPr/>
          </p:nvGrpSpPr>
          <p:grpSpPr>
            <a:xfrm>
              <a:off x="595845" y="4367755"/>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8"/>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CA" b="0" i="1" smtClean="0">
                                <a:latin typeface="Cambria Math" panose="02040503050406030204" pitchFamily="18" charset="0"/>
                              </a:rPr>
                              <m:t>′</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a:blip r:embed="rId9"/>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45235402-7388-E549-B6C4-AA8BD9DD0608}"/>
                    </a:ext>
                  </a:extLst>
                </p:cNvPr>
                <p:cNvSpPr/>
                <p:nvPr/>
              </p:nvSpPr>
              <p:spPr>
                <a:xfrm>
                  <a:off x="2529083" y="4873192"/>
                  <a:ext cx="869982" cy="369332"/>
                </a:xfrm>
                <a:prstGeom prst="rect">
                  <a:avLst/>
                </a:prstGeom>
              </p:spPr>
              <p:txBody>
                <a:bodyPr wrap="none">
                  <a:spAutoFit/>
                </a:bodyPr>
                <a:lstStyle/>
                <a:p>
                  <a14:m>
                    <m:oMath xmlns:m="http://schemas.openxmlformats.org/officeDocument/2006/math">
                      <m:r>
                        <a:rPr lang="en-US" i="1" dirty="0">
                          <a:latin typeface="Cambria Math" panose="02040503050406030204" pitchFamily="18" charset="0"/>
                          <a:ea typeface="Cambria Math" panose="02040503050406030204" pitchFamily="18" charset="0"/>
                        </a:rPr>
                        <m:t>𝜎</m:t>
                      </m:r>
                    </m:oMath>
                  </a14:m>
                  <a:r>
                    <a:rPr lang="en-US" i="1" dirty="0"/>
                    <a:t>(XW</a:t>
                  </a:r>
                  <a:r>
                    <a:rPr lang="en-US" i="1" baseline="-25000" dirty="0"/>
                    <a:t>2</a:t>
                  </a:r>
                  <a:r>
                    <a:rPr lang="en-US" i="1" dirty="0"/>
                    <a:t>)</a:t>
                  </a:r>
                </a:p>
              </p:txBody>
            </p:sp>
          </mc:Choice>
          <mc:Fallback xmlns="">
            <p:sp>
              <p:nvSpPr>
                <p:cNvPr id="36" name="Rectangle 35">
                  <a:extLst>
                    <a:ext uri="{FF2B5EF4-FFF2-40B4-BE49-F238E27FC236}">
                      <a16:creationId xmlns:a16="http://schemas.microsoft.com/office/drawing/2014/main" id="{45235402-7388-E549-B6C4-AA8BD9DD0608}"/>
                    </a:ext>
                  </a:extLst>
                </p:cNvPr>
                <p:cNvSpPr>
                  <a:spLocks noRot="1" noChangeAspect="1" noMove="1" noResize="1" noEditPoints="1" noAdjustHandles="1" noChangeArrowheads="1" noChangeShapeType="1" noTextEdit="1"/>
                </p:cNvSpPr>
                <p:nvPr/>
              </p:nvSpPr>
              <p:spPr>
                <a:xfrm>
                  <a:off x="2529083" y="4873192"/>
                  <a:ext cx="869982" cy="369332"/>
                </a:xfrm>
                <a:prstGeom prst="rect">
                  <a:avLst/>
                </a:prstGeom>
                <a:blipFill>
                  <a:blip r:embed="rId10"/>
                  <a:stretch>
                    <a:fillRect t="-10345" r="-4286" b="-24138"/>
                  </a:stretch>
                </a:blipFill>
              </p:spPr>
              <p:txBody>
                <a:bodyPr/>
                <a:lstStyle/>
                <a:p>
                  <a:r>
                    <a:rPr lang="en-US">
                      <a:noFill/>
                    </a:rPr>
                    <a:t> </a:t>
                  </a:r>
                </a:p>
              </p:txBody>
            </p:sp>
          </mc:Fallback>
        </mc:AlternateContent>
      </p:grpSp>
    </p:spTree>
    <p:extLst>
      <p:ext uri="{BB962C8B-B14F-4D97-AF65-F5344CB8AC3E}">
        <p14:creationId xmlns:p14="http://schemas.microsoft.com/office/powerpoint/2010/main" val="77728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combine them!</a:t>
            </a:r>
          </a:p>
        </p:txBody>
      </p:sp>
      <p:sp>
        <p:nvSpPr>
          <p:cNvPr id="4" name="Slide Number Placeholder 3"/>
          <p:cNvSpPr>
            <a:spLocks noGrp="1"/>
          </p:cNvSpPr>
          <p:nvPr>
            <p:ph type="sldNum" sz="quarter" idx="12"/>
          </p:nvPr>
        </p:nvSpPr>
        <p:spPr/>
        <p:txBody>
          <a:bodyPr/>
          <a:lstStyle/>
          <a:p>
            <a:fld id="{74FD6AAA-7C75-FB4B-8EA1-06B22787237D}" type="slidenum">
              <a:rPr lang="en-US" smtClean="0"/>
              <a:t>64</a:t>
            </a:fld>
            <a:endParaRPr lang="en-US"/>
          </a:p>
        </p:txBody>
      </p:sp>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7658" y="2845077"/>
            <a:ext cx="2057400" cy="1371600"/>
          </a:xfrm>
          <a:prstGeom prst="rect">
            <a:avLst/>
          </a:prstGeom>
        </p:spPr>
      </p:pic>
      <p:grpSp>
        <p:nvGrpSpPr>
          <p:cNvPr id="40" name="Group 39"/>
          <p:cNvGrpSpPr/>
          <p:nvPr/>
        </p:nvGrpSpPr>
        <p:grpSpPr>
          <a:xfrm>
            <a:off x="4710581" y="1896692"/>
            <a:ext cx="2586311" cy="3341717"/>
            <a:chOff x="5051467" y="1533076"/>
            <a:chExt cx="2586311" cy="3341717"/>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a:cxnSpLocks/>
            </p:cNvCxnSpPr>
            <p:nvPr/>
          </p:nvCxnSpPr>
          <p:spPr>
            <a:xfrm>
              <a:off x="5051467" y="2226862"/>
              <a:ext cx="55865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cxnSpLocks/>
            </p:cNvCxnSpPr>
            <p:nvPr/>
          </p:nvCxnSpPr>
          <p:spPr>
            <a:xfrm>
              <a:off x="5051467" y="4180432"/>
              <a:ext cx="55865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553BDBE0-2609-AE4E-B5AE-EF9F0FF1DA87}"/>
              </a:ext>
            </a:extLst>
          </p:cNvPr>
          <p:cNvGrpSpPr/>
          <p:nvPr/>
        </p:nvGrpSpPr>
        <p:grpSpPr>
          <a:xfrm>
            <a:off x="584063" y="1892807"/>
            <a:ext cx="4405843" cy="3329091"/>
            <a:chOff x="584063" y="1892807"/>
            <a:chExt cx="4405843" cy="3329091"/>
          </a:xfrm>
        </p:grpSpPr>
        <p:grpSp>
          <p:nvGrpSpPr>
            <p:cNvPr id="72" name="Group 71"/>
            <p:cNvGrpSpPr/>
            <p:nvPr/>
          </p:nvGrpSpPr>
          <p:grpSpPr>
            <a:xfrm>
              <a:off x="584063" y="2413676"/>
              <a:ext cx="4405843" cy="2305776"/>
              <a:chOff x="-1300001" y="2124008"/>
              <a:chExt cx="4405843" cy="2305776"/>
            </a:xfrm>
          </p:grpSpPr>
          <mc:AlternateContent xmlns:mc="http://schemas.openxmlformats.org/markup-compatibility/2006" xmlns:a14="http://schemas.microsoft.com/office/drawing/2010/main">
            <mc:Choice Requires="a14">
              <p:sp>
                <p:nvSpPr>
                  <p:cNvPr id="9" name="TextBox 8"/>
                  <p:cNvSpPr txBox="1"/>
                  <p:nvPr/>
                </p:nvSpPr>
                <p:spPr>
                  <a:xfrm flipH="1">
                    <a:off x="2140541" y="2124008"/>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2140541" y="2124008"/>
                    <a:ext cx="96530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2128154" y="4060452"/>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2128154" y="4060452"/>
                    <a:ext cx="965301" cy="369332"/>
                  </a:xfrm>
                  <a:prstGeom prst="rect">
                    <a:avLst/>
                  </a:prstGeom>
                  <a:blipFill>
                    <a:blip r:embed="rId6"/>
                    <a:stretch>
                      <a:fillRect/>
                    </a:stretch>
                  </a:blipFill>
                </p:spPr>
                <p:txBody>
                  <a:bodyPr/>
                  <a:lstStyle/>
                  <a:p>
                    <a:r>
                      <a:rPr lang="en-US">
                        <a:noFill/>
                      </a:rPr>
                      <a:t> </a:t>
                    </a:r>
                  </a:p>
                </p:txBody>
              </p:sp>
            </mc:Fallback>
          </mc:AlternateContent>
          <p:grpSp>
            <p:nvGrpSpPr>
              <p:cNvPr id="71" name="Group 70"/>
              <p:cNvGrpSpPr/>
              <p:nvPr/>
            </p:nvGrpSpPr>
            <p:grpSpPr>
              <a:xfrm>
                <a:off x="-1300001" y="2285500"/>
                <a:ext cx="3685524" cy="1951157"/>
                <a:chOff x="-1300001" y="2285500"/>
                <a:chExt cx="3685524" cy="1951157"/>
              </a:xfrm>
            </p:grpSpPr>
            <mc:AlternateContent xmlns:mc="http://schemas.openxmlformats.org/markup-compatibility/2006" xmlns:a14="http://schemas.microsoft.com/office/drawing/2010/main">
              <mc:Choice Requires="a14">
                <p:sp>
                  <p:nvSpPr>
                    <p:cNvPr id="12" name="TextBox 11"/>
                    <p:cNvSpPr txBox="1"/>
                    <p:nvPr/>
                  </p:nvSpPr>
                  <p:spPr>
                    <a:xfrm flipH="1" flipV="1">
                      <a:off x="-1300001" y="2932808"/>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300001" y="2932808"/>
                      <a:ext cx="965301" cy="369332"/>
                    </a:xfrm>
                    <a:prstGeom prst="rect">
                      <a:avLst/>
                    </a:prstGeom>
                    <a:blipFill>
                      <a:blip r:embed="rId7"/>
                      <a:stretch>
                        <a:fillRect/>
                      </a:stretch>
                    </a:blipFill>
                  </p:spPr>
                  <p:txBody>
                    <a:bodyPr/>
                    <a:lstStyle/>
                    <a:p>
                      <a:r>
                        <a:rPr lang="en-US">
                          <a:noFill/>
                        </a:rPr>
                        <a:t> </a:t>
                      </a:r>
                    </a:p>
                  </p:txBody>
                </p:sp>
              </mc:Fallback>
            </mc:AlternateContent>
            <p:grpSp>
              <p:nvGrpSpPr>
                <p:cNvPr id="67" name="Group 66"/>
                <p:cNvGrpSpPr/>
                <p:nvPr/>
              </p:nvGrpSpPr>
              <p:grpSpPr>
                <a:xfrm>
                  <a:off x="-603640" y="2285500"/>
                  <a:ext cx="2989163" cy="1951157"/>
                  <a:chOff x="-603640" y="2285500"/>
                  <a:chExt cx="2989163" cy="1951157"/>
                </a:xfrm>
              </p:grpSpPr>
              <p:cxnSp>
                <p:nvCxnSpPr>
                  <p:cNvPr id="7" name="Straight Arrow Connector 6"/>
                  <p:cNvCxnSpPr>
                    <a:cxnSpLocks/>
                  </p:cNvCxnSpPr>
                  <p:nvPr/>
                </p:nvCxnSpPr>
                <p:spPr>
                  <a:xfrm flipV="1">
                    <a:off x="-603640" y="2569969"/>
                    <a:ext cx="1022479" cy="4232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058093" y="2285500"/>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cxnSpLocks/>
                  </p:cNvCxnSpPr>
                  <p:nvPr/>
                </p:nvCxnSpPr>
                <p:spPr>
                  <a:xfrm>
                    <a:off x="-603640" y="3302140"/>
                    <a:ext cx="1022479" cy="6786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2031936"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sp>
          <p:nvSpPr>
            <p:cNvPr id="49" name="Oval 48">
              <a:extLst>
                <a:ext uri="{FF2B5EF4-FFF2-40B4-BE49-F238E27FC236}">
                  <a16:creationId xmlns:a16="http://schemas.microsoft.com/office/drawing/2014/main" id="{BB2DE864-0863-CD43-8BD6-8F4589072142}"/>
                </a:ext>
              </a:extLst>
            </p:cNvPr>
            <p:cNvSpPr/>
            <p:nvPr/>
          </p:nvSpPr>
          <p:spPr>
            <a:xfrm>
              <a:off x="2398563" y="382655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B61FA3B-2A5A-1E45-BC21-890B9AE2B298}"/>
                </a:ext>
              </a:extLst>
            </p:cNvPr>
            <p:cNvSpPr/>
            <p:nvPr/>
          </p:nvSpPr>
          <p:spPr>
            <a:xfrm>
              <a:off x="2394761" y="1892807"/>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6EECE632-1B3B-F14C-B355-062C8072560D}"/>
                    </a:ext>
                  </a:extLst>
                </p:cNvPr>
                <p:cNvSpPr/>
                <p:nvPr/>
              </p:nvSpPr>
              <p:spPr>
                <a:xfrm>
                  <a:off x="2735869" y="2439435"/>
                  <a:ext cx="869982" cy="369332"/>
                </a:xfrm>
                <a:prstGeom prst="rect">
                  <a:avLst/>
                </a:prstGeom>
              </p:spPr>
              <p:txBody>
                <a:bodyPr wrap="none">
                  <a:spAutoFit/>
                </a:bodyPr>
                <a:lstStyle/>
                <a:p>
                  <a14:m>
                    <m:oMath xmlns:m="http://schemas.openxmlformats.org/officeDocument/2006/math">
                      <m:r>
                        <a:rPr lang="en-US" i="1" dirty="0">
                          <a:latin typeface="Cambria Math" panose="02040503050406030204" pitchFamily="18" charset="0"/>
                          <a:ea typeface="Cambria Math" panose="02040503050406030204" pitchFamily="18" charset="0"/>
                        </a:rPr>
                        <m:t>𝜎</m:t>
                      </m:r>
                    </m:oMath>
                  </a14:m>
                  <a:r>
                    <a:rPr lang="en-US" i="1" dirty="0"/>
                    <a:t>(XW</a:t>
                  </a:r>
                  <a:r>
                    <a:rPr lang="en-US" i="1" baseline="-25000" dirty="0"/>
                    <a:t>1</a:t>
                  </a:r>
                  <a:r>
                    <a:rPr lang="en-US" i="1" dirty="0"/>
                    <a:t>)</a:t>
                  </a:r>
                </a:p>
              </p:txBody>
            </p:sp>
          </mc:Choice>
          <mc:Fallback xmlns="">
            <p:sp>
              <p:nvSpPr>
                <p:cNvPr id="56" name="Rectangle 55">
                  <a:extLst>
                    <a:ext uri="{FF2B5EF4-FFF2-40B4-BE49-F238E27FC236}">
                      <a16:creationId xmlns:a16="http://schemas.microsoft.com/office/drawing/2014/main" id="{6EECE632-1B3B-F14C-B355-062C8072560D}"/>
                    </a:ext>
                  </a:extLst>
                </p:cNvPr>
                <p:cNvSpPr>
                  <a:spLocks noRot="1" noChangeAspect="1" noMove="1" noResize="1" noEditPoints="1" noAdjustHandles="1" noChangeArrowheads="1" noChangeShapeType="1" noTextEdit="1"/>
                </p:cNvSpPr>
                <p:nvPr/>
              </p:nvSpPr>
              <p:spPr>
                <a:xfrm>
                  <a:off x="2735869" y="2439435"/>
                  <a:ext cx="869982" cy="369332"/>
                </a:xfrm>
                <a:prstGeom prst="rect">
                  <a:avLst/>
                </a:prstGeom>
                <a:blipFill>
                  <a:blip r:embed="rId8"/>
                  <a:stretch>
                    <a:fillRect t="-6897" r="-4286"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BA077D34-3189-B540-9B67-E6BBF249468D}"/>
                    </a:ext>
                  </a:extLst>
                </p:cNvPr>
                <p:cNvSpPr/>
                <p:nvPr/>
              </p:nvSpPr>
              <p:spPr>
                <a:xfrm>
                  <a:off x="2737770" y="4367943"/>
                  <a:ext cx="869982" cy="369332"/>
                </a:xfrm>
                <a:prstGeom prst="rect">
                  <a:avLst/>
                </a:prstGeom>
              </p:spPr>
              <p:txBody>
                <a:bodyPr wrap="none">
                  <a:spAutoFit/>
                </a:bodyPr>
                <a:lstStyle/>
                <a:p>
                  <a14:m>
                    <m:oMath xmlns:m="http://schemas.openxmlformats.org/officeDocument/2006/math">
                      <m:r>
                        <a:rPr lang="en-US" i="1" dirty="0">
                          <a:latin typeface="Cambria Math" panose="02040503050406030204" pitchFamily="18" charset="0"/>
                          <a:ea typeface="Cambria Math" panose="02040503050406030204" pitchFamily="18" charset="0"/>
                        </a:rPr>
                        <m:t>𝜎</m:t>
                      </m:r>
                    </m:oMath>
                  </a14:m>
                  <a:r>
                    <a:rPr lang="en-US" i="1" dirty="0"/>
                    <a:t>(XW</a:t>
                  </a:r>
                  <a:r>
                    <a:rPr lang="en-US" i="1" baseline="-25000" dirty="0"/>
                    <a:t>2</a:t>
                  </a:r>
                  <a:r>
                    <a:rPr lang="en-US" i="1" dirty="0"/>
                    <a:t>)</a:t>
                  </a:r>
                </a:p>
              </p:txBody>
            </p:sp>
          </mc:Choice>
          <mc:Fallback xmlns="">
            <p:sp>
              <p:nvSpPr>
                <p:cNvPr id="57" name="Rectangle 56">
                  <a:extLst>
                    <a:ext uri="{FF2B5EF4-FFF2-40B4-BE49-F238E27FC236}">
                      <a16:creationId xmlns:a16="http://schemas.microsoft.com/office/drawing/2014/main" id="{BA077D34-3189-B540-9B67-E6BBF249468D}"/>
                    </a:ext>
                  </a:extLst>
                </p:cNvPr>
                <p:cNvSpPr>
                  <a:spLocks noRot="1" noChangeAspect="1" noMove="1" noResize="1" noEditPoints="1" noAdjustHandles="1" noChangeArrowheads="1" noChangeShapeType="1" noTextEdit="1"/>
                </p:cNvSpPr>
                <p:nvPr/>
              </p:nvSpPr>
              <p:spPr>
                <a:xfrm>
                  <a:off x="2737770" y="4367943"/>
                  <a:ext cx="869982" cy="369332"/>
                </a:xfrm>
                <a:prstGeom prst="rect">
                  <a:avLst/>
                </a:prstGeom>
                <a:blipFill>
                  <a:blip r:embed="rId9"/>
                  <a:stretch>
                    <a:fillRect t="-6667" r="-4412" b="-23333"/>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0C9B89EE-3DC5-B04A-AF1F-EE584FA9FD67}"/>
              </a:ext>
            </a:extLst>
          </p:cNvPr>
          <p:cNvGrpSpPr/>
          <p:nvPr/>
        </p:nvGrpSpPr>
        <p:grpSpPr>
          <a:xfrm>
            <a:off x="7107135" y="2439435"/>
            <a:ext cx="2310644" cy="2185786"/>
            <a:chOff x="7107135" y="2439435"/>
            <a:chExt cx="2310644" cy="2185786"/>
          </a:xfrm>
        </p:grpSpPr>
        <p:grpSp>
          <p:nvGrpSpPr>
            <p:cNvPr id="74" name="Group 73"/>
            <p:cNvGrpSpPr/>
            <p:nvPr/>
          </p:nvGrpSpPr>
          <p:grpSpPr>
            <a:xfrm>
              <a:off x="7107135" y="2439435"/>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sp>
          <p:nvSpPr>
            <p:cNvPr id="77" name="Rectangle 76">
              <a:extLst>
                <a:ext uri="{FF2B5EF4-FFF2-40B4-BE49-F238E27FC236}">
                  <a16:creationId xmlns:a16="http://schemas.microsoft.com/office/drawing/2014/main" id="{993F5EE4-525D-B842-B7D0-DCE031590FBB}"/>
                </a:ext>
              </a:extLst>
            </p:cNvPr>
            <p:cNvSpPr/>
            <p:nvPr/>
          </p:nvSpPr>
          <p:spPr>
            <a:xfrm>
              <a:off x="8018528" y="3051097"/>
              <a:ext cx="1022479"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lumMod val="75000"/>
                      <a:lumOff val="25000"/>
                    </a:schemeClr>
                  </a:solidFill>
                </a:rPr>
                <a:t>Affine (h1 </a:t>
              </a:r>
              <a:r>
                <a:rPr lang="en-US" sz="1700" dirty="0">
                  <a:solidFill>
                    <a:srgbClr val="FF0000"/>
                  </a:solidFill>
                </a:rPr>
                <a:t>+</a:t>
              </a:r>
              <a:r>
                <a:rPr lang="en-US" sz="1700" dirty="0">
                  <a:solidFill>
                    <a:schemeClr val="tx1">
                      <a:lumMod val="75000"/>
                      <a:lumOff val="25000"/>
                    </a:schemeClr>
                  </a:solidFill>
                </a:rPr>
                <a:t> h2)</a:t>
              </a:r>
            </a:p>
          </p:txBody>
        </p:sp>
      </p:grpSp>
      <p:grpSp>
        <p:nvGrpSpPr>
          <p:cNvPr id="30" name="Group 29">
            <a:extLst>
              <a:ext uri="{FF2B5EF4-FFF2-40B4-BE49-F238E27FC236}">
                <a16:creationId xmlns:a16="http://schemas.microsoft.com/office/drawing/2014/main" id="{CC7E8E84-8E98-BF43-9B9D-6885B7C3BBA9}"/>
              </a:ext>
            </a:extLst>
          </p:cNvPr>
          <p:cNvGrpSpPr/>
          <p:nvPr/>
        </p:nvGrpSpPr>
        <p:grpSpPr>
          <a:xfrm>
            <a:off x="8830450" y="2336732"/>
            <a:ext cx="3225334" cy="2526276"/>
            <a:chOff x="8830450" y="2336732"/>
            <a:chExt cx="3225334" cy="2526276"/>
          </a:xfrm>
        </p:grpSpPr>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83AA1A23-EF89-B34F-A493-C4E1F6EE7B98}"/>
                    </a:ext>
                  </a:extLst>
                </p:cNvPr>
                <p:cNvSpPr/>
                <p:nvPr/>
              </p:nvSpPr>
              <p:spPr>
                <a:xfrm>
                  <a:off x="8830450" y="2336732"/>
                  <a:ext cx="3225334" cy="446276"/>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algn="ct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a:p>
              </p:txBody>
            </p:sp>
          </mc:Choice>
          <mc:Fallback xmlns="">
            <p:sp>
              <p:nvSpPr>
                <p:cNvPr id="78" name="Rectangle 77">
                  <a:extLst>
                    <a:ext uri="{FF2B5EF4-FFF2-40B4-BE49-F238E27FC236}">
                      <a16:creationId xmlns:a16="http://schemas.microsoft.com/office/drawing/2014/main" id="{83AA1A23-EF89-B34F-A493-C4E1F6EE7B98}"/>
                    </a:ext>
                  </a:extLst>
                </p:cNvPr>
                <p:cNvSpPr>
                  <a:spLocks noRot="1" noChangeAspect="1" noMove="1" noResize="1" noEditPoints="1" noAdjustHandles="1" noChangeArrowheads="1" noChangeShapeType="1" noTextEdit="1"/>
                </p:cNvSpPr>
                <p:nvPr/>
              </p:nvSpPr>
              <p:spPr>
                <a:xfrm>
                  <a:off x="8830450" y="2336732"/>
                  <a:ext cx="3225334" cy="446276"/>
                </a:xfrm>
                <a:prstGeom prst="rect">
                  <a:avLst/>
                </a:prstGeom>
                <a:blipFill>
                  <a:blip r:embed="rId13"/>
                  <a:stretch>
                    <a:fillRect/>
                  </a:stretch>
                </a:blipFill>
              </p:spPr>
              <p:txBody>
                <a:bodyPr/>
                <a:lstStyle/>
                <a:p>
                  <a:r>
                    <a:rPr lang="en-US">
                      <a:noFill/>
                    </a:rPr>
                    <a:t> </a:t>
                  </a:r>
                </a:p>
              </p:txBody>
            </p:sp>
          </mc:Fallback>
        </mc:AlternateContent>
        <p:sp>
          <p:nvSpPr>
            <p:cNvPr id="79" name="TextBox 78">
              <a:extLst>
                <a:ext uri="{FF2B5EF4-FFF2-40B4-BE49-F238E27FC236}">
                  <a16:creationId xmlns:a16="http://schemas.microsoft.com/office/drawing/2014/main" id="{D1084200-6D55-FE4F-86B1-0E2BDFAA79AE}"/>
                </a:ext>
              </a:extLst>
            </p:cNvPr>
            <p:cNvSpPr txBox="1"/>
            <p:nvPr/>
          </p:nvSpPr>
          <p:spPr>
            <a:xfrm>
              <a:off x="9668107" y="4216677"/>
              <a:ext cx="1550020" cy="646331"/>
            </a:xfrm>
            <a:prstGeom prst="rect">
              <a:avLst/>
            </a:prstGeom>
            <a:noFill/>
          </p:spPr>
          <p:txBody>
            <a:bodyPr wrap="square" rtlCol="0">
              <a:spAutoFit/>
            </a:bodyPr>
            <a:lstStyle/>
            <a:p>
              <a:r>
                <a:rPr lang="en-US" dirty="0"/>
                <a:t>Not a probability!</a:t>
              </a:r>
            </a:p>
          </p:txBody>
        </p:sp>
      </p:grpSp>
    </p:spTree>
    <p:extLst>
      <p:ext uri="{BB962C8B-B14F-4D97-AF65-F5344CB8AC3E}">
        <p14:creationId xmlns:p14="http://schemas.microsoft.com/office/powerpoint/2010/main" val="304856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output?</a:t>
            </a:r>
          </a:p>
        </p:txBody>
      </p:sp>
      <p:sp>
        <p:nvSpPr>
          <p:cNvPr id="4" name="Slide Number Placeholder 3"/>
          <p:cNvSpPr>
            <a:spLocks noGrp="1"/>
          </p:cNvSpPr>
          <p:nvPr>
            <p:ph type="sldNum" sz="quarter" idx="12"/>
          </p:nvPr>
        </p:nvSpPr>
        <p:spPr/>
        <p:txBody>
          <a:bodyPr/>
          <a:lstStyle/>
          <a:p>
            <a:fld id="{74FD6AAA-7C75-FB4B-8EA1-06B22787237D}" type="slidenum">
              <a:rPr lang="en-US" smtClean="0"/>
              <a:t>65</a:t>
            </a:fld>
            <a:endParaRPr lang="en-US"/>
          </a:p>
        </p:txBody>
      </p:sp>
      <p:grpSp>
        <p:nvGrpSpPr>
          <p:cNvPr id="101" name="Group 100">
            <a:extLst>
              <a:ext uri="{FF2B5EF4-FFF2-40B4-BE49-F238E27FC236}">
                <a16:creationId xmlns:a16="http://schemas.microsoft.com/office/drawing/2014/main" id="{DA9ED698-A670-6E42-A88A-04CDBA50505B}"/>
              </a:ext>
            </a:extLst>
          </p:cNvPr>
          <p:cNvGrpSpPr/>
          <p:nvPr/>
        </p:nvGrpSpPr>
        <p:grpSpPr>
          <a:xfrm>
            <a:off x="4710581" y="1896692"/>
            <a:ext cx="2586311" cy="3341717"/>
            <a:chOff x="5051467" y="1533076"/>
            <a:chExt cx="2586311" cy="3341717"/>
          </a:xfrm>
        </p:grpSpPr>
        <p:pic>
          <p:nvPicPr>
            <p:cNvPr id="102" name="Picture 101">
              <a:extLst>
                <a:ext uri="{FF2B5EF4-FFF2-40B4-BE49-F238E27FC236}">
                  <a16:creationId xmlns:a16="http://schemas.microsoft.com/office/drawing/2014/main" id="{694DA031-F486-BC4E-8A33-CCE50CEEB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103" name="Picture 102">
              <a:extLst>
                <a:ext uri="{FF2B5EF4-FFF2-40B4-BE49-F238E27FC236}">
                  <a16:creationId xmlns:a16="http://schemas.microsoft.com/office/drawing/2014/main" id="{8296051A-0043-0946-99A0-398DA9D479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104" name="Straight Arrow Connector 103">
              <a:extLst>
                <a:ext uri="{FF2B5EF4-FFF2-40B4-BE49-F238E27FC236}">
                  <a16:creationId xmlns:a16="http://schemas.microsoft.com/office/drawing/2014/main" id="{B29F40F6-A3A1-6A46-A7EF-B37625F17896}"/>
                </a:ext>
              </a:extLst>
            </p:cNvPr>
            <p:cNvCxnSpPr>
              <a:cxnSpLocks/>
            </p:cNvCxnSpPr>
            <p:nvPr/>
          </p:nvCxnSpPr>
          <p:spPr>
            <a:xfrm>
              <a:off x="5051467" y="2226862"/>
              <a:ext cx="55865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DD9D892A-0E99-6E48-8598-1FA51BC0E6F3}"/>
                </a:ext>
              </a:extLst>
            </p:cNvPr>
            <p:cNvCxnSpPr>
              <a:cxnSpLocks/>
            </p:cNvCxnSpPr>
            <p:nvPr/>
          </p:nvCxnSpPr>
          <p:spPr>
            <a:xfrm>
              <a:off x="5051467" y="4180432"/>
              <a:ext cx="55865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 name="Group 5">
            <a:extLst>
              <a:ext uri="{FF2B5EF4-FFF2-40B4-BE49-F238E27FC236}">
                <a16:creationId xmlns:a16="http://schemas.microsoft.com/office/drawing/2014/main" id="{C64D79C2-9958-D046-9238-F916DFBCAA1F}"/>
              </a:ext>
            </a:extLst>
          </p:cNvPr>
          <p:cNvGrpSpPr/>
          <p:nvPr/>
        </p:nvGrpSpPr>
        <p:grpSpPr>
          <a:xfrm>
            <a:off x="584063" y="1892807"/>
            <a:ext cx="4405843" cy="3329091"/>
            <a:chOff x="584063" y="1892807"/>
            <a:chExt cx="4405843" cy="3329091"/>
          </a:xfrm>
        </p:grpSpPr>
        <p:grpSp>
          <p:nvGrpSpPr>
            <p:cNvPr id="80" name="Group 79">
              <a:extLst>
                <a:ext uri="{FF2B5EF4-FFF2-40B4-BE49-F238E27FC236}">
                  <a16:creationId xmlns:a16="http://schemas.microsoft.com/office/drawing/2014/main" id="{554BAEA1-AC28-AD43-A127-E4F2FB087124}"/>
                </a:ext>
              </a:extLst>
            </p:cNvPr>
            <p:cNvGrpSpPr/>
            <p:nvPr/>
          </p:nvGrpSpPr>
          <p:grpSpPr>
            <a:xfrm>
              <a:off x="584063" y="2413676"/>
              <a:ext cx="4405843" cy="2305776"/>
              <a:chOff x="-1300001" y="2124008"/>
              <a:chExt cx="4405843" cy="2305776"/>
            </a:xfrm>
          </p:grpSpPr>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FA07D94-E1DD-554D-853D-94E108D874FD}"/>
                      </a:ext>
                    </a:extLst>
                  </p:cNvPr>
                  <p:cNvSpPr txBox="1"/>
                  <p:nvPr/>
                </p:nvSpPr>
                <p:spPr>
                  <a:xfrm flipH="1">
                    <a:off x="2140541" y="2124008"/>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1" name="TextBox 80">
                    <a:extLst>
                      <a:ext uri="{FF2B5EF4-FFF2-40B4-BE49-F238E27FC236}">
                        <a16:creationId xmlns:a16="http://schemas.microsoft.com/office/drawing/2014/main" id="{4FA07D94-E1DD-554D-853D-94E108D874FD}"/>
                      </a:ext>
                    </a:extLst>
                  </p:cNvPr>
                  <p:cNvSpPr txBox="1">
                    <a:spLocks noRot="1" noChangeAspect="1" noMove="1" noResize="1" noEditPoints="1" noAdjustHandles="1" noChangeArrowheads="1" noChangeShapeType="1" noTextEdit="1"/>
                  </p:cNvSpPr>
                  <p:nvPr/>
                </p:nvSpPr>
                <p:spPr>
                  <a:xfrm flipH="1">
                    <a:off x="2140541" y="2124008"/>
                    <a:ext cx="96530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1C3B74E-0C87-5744-A1D4-799221ADD7E6}"/>
                      </a:ext>
                    </a:extLst>
                  </p:cNvPr>
                  <p:cNvSpPr txBox="1"/>
                  <p:nvPr/>
                </p:nvSpPr>
                <p:spPr>
                  <a:xfrm flipH="1">
                    <a:off x="2128154" y="4060452"/>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82" name="TextBox 81">
                    <a:extLst>
                      <a:ext uri="{FF2B5EF4-FFF2-40B4-BE49-F238E27FC236}">
                        <a16:creationId xmlns:a16="http://schemas.microsoft.com/office/drawing/2014/main" id="{91C3B74E-0C87-5744-A1D4-799221ADD7E6}"/>
                      </a:ext>
                    </a:extLst>
                  </p:cNvPr>
                  <p:cNvSpPr txBox="1">
                    <a:spLocks noRot="1" noChangeAspect="1" noMove="1" noResize="1" noEditPoints="1" noAdjustHandles="1" noChangeArrowheads="1" noChangeShapeType="1" noTextEdit="1"/>
                  </p:cNvSpPr>
                  <p:nvPr/>
                </p:nvSpPr>
                <p:spPr>
                  <a:xfrm flipH="1">
                    <a:off x="2128154" y="4060452"/>
                    <a:ext cx="965301" cy="369332"/>
                  </a:xfrm>
                  <a:prstGeom prst="rect">
                    <a:avLst/>
                  </a:prstGeom>
                  <a:blipFill>
                    <a:blip r:embed="rId6"/>
                    <a:stretch>
                      <a:fillRect/>
                    </a:stretch>
                  </a:blipFill>
                </p:spPr>
                <p:txBody>
                  <a:bodyPr/>
                  <a:lstStyle/>
                  <a:p>
                    <a:r>
                      <a:rPr lang="en-US">
                        <a:noFill/>
                      </a:rPr>
                      <a:t> </a:t>
                    </a:r>
                  </a:p>
                </p:txBody>
              </p:sp>
            </mc:Fallback>
          </mc:AlternateContent>
          <p:grpSp>
            <p:nvGrpSpPr>
              <p:cNvPr id="83" name="Group 82">
                <a:extLst>
                  <a:ext uri="{FF2B5EF4-FFF2-40B4-BE49-F238E27FC236}">
                    <a16:creationId xmlns:a16="http://schemas.microsoft.com/office/drawing/2014/main" id="{FE76319C-B775-5D4E-AA2D-EFC66CA5A845}"/>
                  </a:ext>
                </a:extLst>
              </p:cNvPr>
              <p:cNvGrpSpPr/>
              <p:nvPr/>
            </p:nvGrpSpPr>
            <p:grpSpPr>
              <a:xfrm>
                <a:off x="-1300001" y="2285500"/>
                <a:ext cx="3685524" cy="1951157"/>
                <a:chOff x="-1300001" y="2285500"/>
                <a:chExt cx="3685524" cy="1951157"/>
              </a:xfrm>
            </p:grpSpPr>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A0736DD-1CE3-1A4E-A5DD-FDC6C4712B1C}"/>
                        </a:ext>
                      </a:extLst>
                    </p:cNvPr>
                    <p:cNvSpPr txBox="1"/>
                    <p:nvPr/>
                  </p:nvSpPr>
                  <p:spPr>
                    <a:xfrm flipH="1" flipV="1">
                      <a:off x="-1300001" y="2932808"/>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4" name="TextBox 83">
                      <a:extLst>
                        <a:ext uri="{FF2B5EF4-FFF2-40B4-BE49-F238E27FC236}">
                          <a16:creationId xmlns:a16="http://schemas.microsoft.com/office/drawing/2014/main" id="{BA0736DD-1CE3-1A4E-A5DD-FDC6C4712B1C}"/>
                        </a:ext>
                      </a:extLst>
                    </p:cNvPr>
                    <p:cNvSpPr txBox="1">
                      <a:spLocks noRot="1" noChangeAspect="1" noMove="1" noResize="1" noEditPoints="1" noAdjustHandles="1" noChangeArrowheads="1" noChangeShapeType="1" noTextEdit="1"/>
                    </p:cNvSpPr>
                    <p:nvPr/>
                  </p:nvSpPr>
                  <p:spPr>
                    <a:xfrm flipH="1" flipV="1">
                      <a:off x="-1300001" y="2932808"/>
                      <a:ext cx="965301" cy="369332"/>
                    </a:xfrm>
                    <a:prstGeom prst="rect">
                      <a:avLst/>
                    </a:prstGeom>
                    <a:blipFill>
                      <a:blip r:embed="rId7"/>
                      <a:stretch>
                        <a:fillRect/>
                      </a:stretch>
                    </a:blipFill>
                  </p:spPr>
                  <p:txBody>
                    <a:bodyPr/>
                    <a:lstStyle/>
                    <a:p>
                      <a:r>
                        <a:rPr lang="en-US">
                          <a:noFill/>
                        </a:rPr>
                        <a:t> </a:t>
                      </a:r>
                    </a:p>
                  </p:txBody>
                </p:sp>
              </mc:Fallback>
            </mc:AlternateContent>
            <p:grpSp>
              <p:nvGrpSpPr>
                <p:cNvPr id="85" name="Group 84">
                  <a:extLst>
                    <a:ext uri="{FF2B5EF4-FFF2-40B4-BE49-F238E27FC236}">
                      <a16:creationId xmlns:a16="http://schemas.microsoft.com/office/drawing/2014/main" id="{6015636B-F3D0-7F4C-B202-2C8E91128056}"/>
                    </a:ext>
                  </a:extLst>
                </p:cNvPr>
                <p:cNvGrpSpPr/>
                <p:nvPr/>
              </p:nvGrpSpPr>
              <p:grpSpPr>
                <a:xfrm>
                  <a:off x="-603640" y="2285500"/>
                  <a:ext cx="2989163" cy="1951157"/>
                  <a:chOff x="-603640" y="2285500"/>
                  <a:chExt cx="2989163" cy="1951157"/>
                </a:xfrm>
              </p:grpSpPr>
              <p:cxnSp>
                <p:nvCxnSpPr>
                  <p:cNvPr id="86" name="Straight Arrow Connector 85">
                    <a:extLst>
                      <a:ext uri="{FF2B5EF4-FFF2-40B4-BE49-F238E27FC236}">
                        <a16:creationId xmlns:a16="http://schemas.microsoft.com/office/drawing/2014/main" id="{213F3CCC-971B-7648-9E41-858A9D7069A1}"/>
                      </a:ext>
                    </a:extLst>
                  </p:cNvPr>
                  <p:cNvCxnSpPr>
                    <a:cxnSpLocks/>
                  </p:cNvCxnSpPr>
                  <p:nvPr/>
                </p:nvCxnSpPr>
                <p:spPr>
                  <a:xfrm flipV="1">
                    <a:off x="-603640" y="2569969"/>
                    <a:ext cx="1022479" cy="4232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45D17F68-2AA7-2642-921A-2FDE37338BE1}"/>
                      </a:ext>
                    </a:extLst>
                  </p:cNvPr>
                  <p:cNvCxnSpPr/>
                  <p:nvPr/>
                </p:nvCxnSpPr>
                <p:spPr>
                  <a:xfrm>
                    <a:off x="2058093" y="2285500"/>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8E4208B6-0CE2-DB43-B256-E8256834C3ED}"/>
                      </a:ext>
                    </a:extLst>
                  </p:cNvPr>
                  <p:cNvCxnSpPr>
                    <a:cxnSpLocks/>
                  </p:cNvCxnSpPr>
                  <p:nvPr/>
                </p:nvCxnSpPr>
                <p:spPr>
                  <a:xfrm>
                    <a:off x="-603640" y="3302140"/>
                    <a:ext cx="1022479" cy="6786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FFE9B3F8-77CD-014D-B84D-5EC4E1F96AF0}"/>
                      </a:ext>
                    </a:extLst>
                  </p:cNvPr>
                  <p:cNvCxnSpPr/>
                  <p:nvPr/>
                </p:nvCxnSpPr>
                <p:spPr>
                  <a:xfrm>
                    <a:off x="2031936"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sp>
          <p:nvSpPr>
            <p:cNvPr id="106" name="Oval 105">
              <a:extLst>
                <a:ext uri="{FF2B5EF4-FFF2-40B4-BE49-F238E27FC236}">
                  <a16:creationId xmlns:a16="http://schemas.microsoft.com/office/drawing/2014/main" id="{48E75DAF-F4D0-5748-98F8-5F5A5360ABF9}"/>
                </a:ext>
              </a:extLst>
            </p:cNvPr>
            <p:cNvSpPr/>
            <p:nvPr/>
          </p:nvSpPr>
          <p:spPr>
            <a:xfrm>
              <a:off x="2398563" y="382655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03ED8AF-6775-2846-9F6F-52318682E263}"/>
                </a:ext>
              </a:extLst>
            </p:cNvPr>
            <p:cNvSpPr/>
            <p:nvPr/>
          </p:nvSpPr>
          <p:spPr>
            <a:xfrm>
              <a:off x="2394761" y="1892807"/>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8" name="Rectangle 107">
                  <a:extLst>
                    <a:ext uri="{FF2B5EF4-FFF2-40B4-BE49-F238E27FC236}">
                      <a16:creationId xmlns:a16="http://schemas.microsoft.com/office/drawing/2014/main" id="{D67143D1-47BA-C34A-B117-37AF581D7968}"/>
                    </a:ext>
                  </a:extLst>
                </p:cNvPr>
                <p:cNvSpPr/>
                <p:nvPr/>
              </p:nvSpPr>
              <p:spPr>
                <a:xfrm>
                  <a:off x="2735869" y="2439435"/>
                  <a:ext cx="869982" cy="369332"/>
                </a:xfrm>
                <a:prstGeom prst="rect">
                  <a:avLst/>
                </a:prstGeom>
              </p:spPr>
              <p:txBody>
                <a:bodyPr wrap="none">
                  <a:spAutoFit/>
                </a:bodyPr>
                <a:lstStyle/>
                <a:p>
                  <a14:m>
                    <m:oMath xmlns:m="http://schemas.openxmlformats.org/officeDocument/2006/math">
                      <m:r>
                        <a:rPr lang="en-US" i="1" dirty="0">
                          <a:latin typeface="Cambria Math" panose="02040503050406030204" pitchFamily="18" charset="0"/>
                          <a:ea typeface="Cambria Math" panose="02040503050406030204" pitchFamily="18" charset="0"/>
                        </a:rPr>
                        <m:t>𝜎</m:t>
                      </m:r>
                    </m:oMath>
                  </a14:m>
                  <a:r>
                    <a:rPr lang="en-US" i="1" dirty="0"/>
                    <a:t>(XW</a:t>
                  </a:r>
                  <a:r>
                    <a:rPr lang="en-US" i="1" baseline="-25000" dirty="0"/>
                    <a:t>1</a:t>
                  </a:r>
                  <a:r>
                    <a:rPr lang="en-US" i="1" dirty="0"/>
                    <a:t>)</a:t>
                  </a:r>
                </a:p>
              </p:txBody>
            </p:sp>
          </mc:Choice>
          <mc:Fallback xmlns="">
            <p:sp>
              <p:nvSpPr>
                <p:cNvPr id="108" name="Rectangle 107">
                  <a:extLst>
                    <a:ext uri="{FF2B5EF4-FFF2-40B4-BE49-F238E27FC236}">
                      <a16:creationId xmlns:a16="http://schemas.microsoft.com/office/drawing/2014/main" id="{D67143D1-47BA-C34A-B117-37AF581D7968}"/>
                    </a:ext>
                  </a:extLst>
                </p:cNvPr>
                <p:cNvSpPr>
                  <a:spLocks noRot="1" noChangeAspect="1" noMove="1" noResize="1" noEditPoints="1" noAdjustHandles="1" noChangeArrowheads="1" noChangeShapeType="1" noTextEdit="1"/>
                </p:cNvSpPr>
                <p:nvPr/>
              </p:nvSpPr>
              <p:spPr>
                <a:xfrm>
                  <a:off x="2735869" y="2439435"/>
                  <a:ext cx="869982" cy="369332"/>
                </a:xfrm>
                <a:prstGeom prst="rect">
                  <a:avLst/>
                </a:prstGeom>
                <a:blipFill>
                  <a:blip r:embed="rId8"/>
                  <a:stretch>
                    <a:fillRect t="-6897" r="-4286"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Rectangle 108">
                  <a:extLst>
                    <a:ext uri="{FF2B5EF4-FFF2-40B4-BE49-F238E27FC236}">
                      <a16:creationId xmlns:a16="http://schemas.microsoft.com/office/drawing/2014/main" id="{A8496A33-A740-B14D-B88B-04BD3474F380}"/>
                    </a:ext>
                  </a:extLst>
                </p:cNvPr>
                <p:cNvSpPr/>
                <p:nvPr/>
              </p:nvSpPr>
              <p:spPr>
                <a:xfrm>
                  <a:off x="2737770" y="4367943"/>
                  <a:ext cx="869982" cy="369332"/>
                </a:xfrm>
                <a:prstGeom prst="rect">
                  <a:avLst/>
                </a:prstGeom>
              </p:spPr>
              <p:txBody>
                <a:bodyPr wrap="none">
                  <a:spAutoFit/>
                </a:bodyPr>
                <a:lstStyle/>
                <a:p>
                  <a14:m>
                    <m:oMath xmlns:m="http://schemas.openxmlformats.org/officeDocument/2006/math">
                      <m:r>
                        <a:rPr lang="en-US" i="1" dirty="0">
                          <a:latin typeface="Cambria Math" panose="02040503050406030204" pitchFamily="18" charset="0"/>
                          <a:ea typeface="Cambria Math" panose="02040503050406030204" pitchFamily="18" charset="0"/>
                        </a:rPr>
                        <m:t>𝜎</m:t>
                      </m:r>
                    </m:oMath>
                  </a14:m>
                  <a:r>
                    <a:rPr lang="en-US" i="1" dirty="0"/>
                    <a:t>(XW</a:t>
                  </a:r>
                  <a:r>
                    <a:rPr lang="en-US" i="1" baseline="-25000" dirty="0"/>
                    <a:t>2</a:t>
                  </a:r>
                  <a:r>
                    <a:rPr lang="en-US" i="1" dirty="0"/>
                    <a:t>)</a:t>
                  </a:r>
                </a:p>
              </p:txBody>
            </p:sp>
          </mc:Choice>
          <mc:Fallback xmlns="">
            <p:sp>
              <p:nvSpPr>
                <p:cNvPr id="109" name="Rectangle 108">
                  <a:extLst>
                    <a:ext uri="{FF2B5EF4-FFF2-40B4-BE49-F238E27FC236}">
                      <a16:creationId xmlns:a16="http://schemas.microsoft.com/office/drawing/2014/main" id="{A8496A33-A740-B14D-B88B-04BD3474F380}"/>
                    </a:ext>
                  </a:extLst>
                </p:cNvPr>
                <p:cNvSpPr>
                  <a:spLocks noRot="1" noChangeAspect="1" noMove="1" noResize="1" noEditPoints="1" noAdjustHandles="1" noChangeArrowheads="1" noChangeShapeType="1" noTextEdit="1"/>
                </p:cNvSpPr>
                <p:nvPr/>
              </p:nvSpPr>
              <p:spPr>
                <a:xfrm>
                  <a:off x="2737770" y="4367943"/>
                  <a:ext cx="869982" cy="369332"/>
                </a:xfrm>
                <a:prstGeom prst="rect">
                  <a:avLst/>
                </a:prstGeom>
                <a:blipFill>
                  <a:blip r:embed="rId9"/>
                  <a:stretch>
                    <a:fillRect t="-6667" r="-4412" b="-23333"/>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05128B81-8055-004A-9DD6-0B10FA354183}"/>
              </a:ext>
            </a:extLst>
          </p:cNvPr>
          <p:cNvGrpSpPr/>
          <p:nvPr/>
        </p:nvGrpSpPr>
        <p:grpSpPr>
          <a:xfrm>
            <a:off x="7107135" y="2439435"/>
            <a:ext cx="2751545" cy="2185786"/>
            <a:chOff x="7107135" y="2439435"/>
            <a:chExt cx="2751545" cy="2185786"/>
          </a:xfrm>
        </p:grpSpPr>
        <p:grpSp>
          <p:nvGrpSpPr>
            <p:cNvPr id="92" name="Group 91">
              <a:extLst>
                <a:ext uri="{FF2B5EF4-FFF2-40B4-BE49-F238E27FC236}">
                  <a16:creationId xmlns:a16="http://schemas.microsoft.com/office/drawing/2014/main" id="{F7D69D9E-F599-E44B-A43D-EBE994401E0C}"/>
                </a:ext>
              </a:extLst>
            </p:cNvPr>
            <p:cNvGrpSpPr/>
            <p:nvPr/>
          </p:nvGrpSpPr>
          <p:grpSpPr>
            <a:xfrm>
              <a:off x="7107135" y="2439435"/>
              <a:ext cx="2751545" cy="2185786"/>
              <a:chOff x="7452292" y="2064866"/>
              <a:chExt cx="2751545" cy="2185786"/>
            </a:xfrm>
          </p:grpSpPr>
          <p:grpSp>
            <p:nvGrpSpPr>
              <p:cNvPr id="93" name="Group 92">
                <a:extLst>
                  <a:ext uri="{FF2B5EF4-FFF2-40B4-BE49-F238E27FC236}">
                    <a16:creationId xmlns:a16="http://schemas.microsoft.com/office/drawing/2014/main" id="{DCB08DA6-3E6B-AC49-9EB7-C498D0351B8D}"/>
                  </a:ext>
                </a:extLst>
              </p:cNvPr>
              <p:cNvGrpSpPr/>
              <p:nvPr/>
            </p:nvGrpSpPr>
            <p:grpSpPr>
              <a:xfrm>
                <a:off x="7452292" y="2218876"/>
                <a:ext cx="2751545" cy="1931644"/>
                <a:chOff x="7452292" y="2218876"/>
                <a:chExt cx="2751545" cy="1931644"/>
              </a:xfrm>
            </p:grpSpPr>
            <p:cxnSp>
              <p:nvCxnSpPr>
                <p:cNvPr id="96" name="Straight Arrow Connector 95">
                  <a:extLst>
                    <a:ext uri="{FF2B5EF4-FFF2-40B4-BE49-F238E27FC236}">
                      <a16:creationId xmlns:a16="http://schemas.microsoft.com/office/drawing/2014/main" id="{BAA901C1-475D-5F43-B7C7-67F0AB427E60}"/>
                    </a:ext>
                  </a:extLst>
                </p:cNvPr>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5AC90F4C-AD8E-DE49-ACFE-A8FCDCA6B485}"/>
                    </a:ext>
                  </a:extLst>
                </p:cNvPr>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8FA285E2-D9B5-9547-895A-B11BF2A7793B}"/>
                    </a:ext>
                  </a:extLst>
                </p:cNvPr>
                <p:cNvCxnSpPr/>
                <p:nvPr/>
              </p:nvCxnSpPr>
              <p:spPr>
                <a:xfrm>
                  <a:off x="9876407" y="3176861"/>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6748E69-2255-C842-8A5A-7546CC652533}"/>
                      </a:ext>
                    </a:extLst>
                  </p:cNvPr>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BA0D921F-9EE5-224B-93E4-52754D0E31F4}"/>
                      </a:ext>
                    </a:extLst>
                  </p:cNvPr>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sp>
          <p:nvSpPr>
            <p:cNvPr id="35" name="Oval 34">
              <a:extLst>
                <a:ext uri="{FF2B5EF4-FFF2-40B4-BE49-F238E27FC236}">
                  <a16:creationId xmlns:a16="http://schemas.microsoft.com/office/drawing/2014/main" id="{9BB1DA3D-1D0E-2E4E-A678-58241BC1E342}"/>
                </a:ext>
              </a:extLst>
            </p:cNvPr>
            <p:cNvSpPr/>
            <p:nvPr/>
          </p:nvSpPr>
          <p:spPr>
            <a:xfrm>
              <a:off x="7964996" y="2857919"/>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C906E59F-F214-DC49-B8AF-D49215449473}"/>
                    </a:ext>
                  </a:extLst>
                </p:cNvPr>
                <p:cNvSpPr/>
                <p:nvPr/>
              </p:nvSpPr>
              <p:spPr>
                <a:xfrm>
                  <a:off x="8283432" y="3373487"/>
                  <a:ext cx="868379" cy="369332"/>
                </a:xfrm>
                <a:prstGeom prst="rect">
                  <a:avLst/>
                </a:prstGeom>
              </p:spPr>
              <p:txBody>
                <a:bodyPr wrap="none">
                  <a:spAutoFit/>
                </a:bodyPr>
                <a:lstStyle/>
                <a:p>
                  <a14:m>
                    <m:oMath xmlns:m="http://schemas.openxmlformats.org/officeDocument/2006/math">
                      <m:r>
                        <a:rPr lang="en-US" i="1" dirty="0">
                          <a:latin typeface="Cambria Math" panose="02040503050406030204" pitchFamily="18" charset="0"/>
                          <a:ea typeface="Cambria Math" panose="02040503050406030204" pitchFamily="18" charset="0"/>
                        </a:rPr>
                        <m:t>𝜎</m:t>
                      </m:r>
                    </m:oMath>
                  </a14:m>
                  <a:r>
                    <a:rPr lang="en-US" i="1" dirty="0"/>
                    <a:t>(</a:t>
                  </a:r>
                  <a:r>
                    <a:rPr lang="en-US" b="1" i="1" dirty="0"/>
                    <a:t>h</a:t>
                  </a:r>
                  <a:r>
                    <a:rPr lang="en-US" i="1" dirty="0"/>
                    <a:t>W</a:t>
                  </a:r>
                  <a:r>
                    <a:rPr lang="en-US" i="1" baseline="-25000" dirty="0"/>
                    <a:t>3</a:t>
                  </a:r>
                  <a:r>
                    <a:rPr lang="en-US" i="1" dirty="0"/>
                    <a:t>)</a:t>
                  </a:r>
                </a:p>
              </p:txBody>
            </p:sp>
          </mc:Choice>
          <mc:Fallback xmlns="">
            <p:sp>
              <p:nvSpPr>
                <p:cNvPr id="36" name="Rectangle 35">
                  <a:extLst>
                    <a:ext uri="{FF2B5EF4-FFF2-40B4-BE49-F238E27FC236}">
                      <a16:creationId xmlns:a16="http://schemas.microsoft.com/office/drawing/2014/main" id="{C906E59F-F214-DC49-B8AF-D49215449473}"/>
                    </a:ext>
                  </a:extLst>
                </p:cNvPr>
                <p:cNvSpPr>
                  <a:spLocks noRot="1" noChangeAspect="1" noMove="1" noResize="1" noEditPoints="1" noAdjustHandles="1" noChangeArrowheads="1" noChangeShapeType="1" noTextEdit="1"/>
                </p:cNvSpPr>
                <p:nvPr/>
              </p:nvSpPr>
              <p:spPr>
                <a:xfrm>
                  <a:off x="8283432" y="3373487"/>
                  <a:ext cx="868379" cy="369332"/>
                </a:xfrm>
                <a:prstGeom prst="rect">
                  <a:avLst/>
                </a:prstGeom>
                <a:blipFill>
                  <a:blip r:embed="rId13"/>
                  <a:stretch>
                    <a:fillRect t="-6667" r="-4286" b="-233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BCA61924-B79B-404C-A0A6-6A801B98D0BC}"/>
                  </a:ext>
                </a:extLst>
              </p:cNvPr>
              <p:cNvSpPr/>
              <p:nvPr/>
            </p:nvSpPr>
            <p:spPr>
              <a:xfrm>
                <a:off x="8259498" y="5184612"/>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panose="02040503050406030204" pitchFamily="18"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panose="02040503050406030204" pitchFamily="18"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a:p>
              <a:p>
                <a:endParaRPr lang="en-US" dirty="0"/>
              </a:p>
            </p:txBody>
          </p:sp>
        </mc:Choice>
        <mc:Fallback xmlns="">
          <p:sp>
            <p:nvSpPr>
              <p:cNvPr id="39" name="Rectangle 38">
                <a:extLst>
                  <a:ext uri="{FF2B5EF4-FFF2-40B4-BE49-F238E27FC236}">
                    <a16:creationId xmlns:a16="http://schemas.microsoft.com/office/drawing/2014/main" id="{BCA61924-B79B-404C-A0A6-6A801B98D0BC}"/>
                  </a:ext>
                </a:extLst>
              </p:cNvPr>
              <p:cNvSpPr>
                <a:spLocks noRot="1" noChangeAspect="1" noMove="1" noResize="1" noEditPoints="1" noAdjustHandles="1" noChangeArrowheads="1" noChangeShapeType="1" noTextEdit="1"/>
              </p:cNvSpPr>
              <p:nvPr/>
            </p:nvSpPr>
            <p:spPr>
              <a:xfrm>
                <a:off x="8259498" y="5184612"/>
                <a:ext cx="3482428" cy="646331"/>
              </a:xfrm>
              <a:prstGeom prst="rect">
                <a:avLst/>
              </a:prstGeom>
              <a:blipFill>
                <a:blip r:embed="rId14"/>
                <a:stretch>
                  <a:fillRect/>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76849918-B086-B141-AAC3-057C2A41FF26}"/>
              </a:ext>
            </a:extLst>
          </p:cNvPr>
          <p:cNvSpPr txBox="1"/>
          <p:nvPr/>
        </p:nvSpPr>
        <p:spPr>
          <a:xfrm>
            <a:off x="2302903" y="5787545"/>
            <a:ext cx="7480446" cy="369332"/>
          </a:xfrm>
          <a:prstGeom prst="rect">
            <a:avLst/>
          </a:prstGeom>
          <a:solidFill>
            <a:schemeClr val="accent1">
              <a:lumMod val="20000"/>
              <a:lumOff val="80000"/>
            </a:schemeClr>
          </a:solidFill>
        </p:spPr>
        <p:txBody>
          <a:bodyPr wrap="none" rtlCol="0">
            <a:spAutoFit/>
          </a:bodyPr>
          <a:lstStyle/>
          <a:p>
            <a:r>
              <a:rPr lang="en-US" dirty="0">
                <a:latin typeface="Karla" charset="0"/>
                <a:ea typeface="Karla" charset="0"/>
                <a:cs typeface="Karla" charset="0"/>
              </a:rPr>
              <a:t>Need to learn W</a:t>
            </a:r>
            <a:r>
              <a:rPr lang="en-US" baseline="-25000" dirty="0">
                <a:latin typeface="Karla" charset="0"/>
                <a:ea typeface="Karla" charset="0"/>
                <a:cs typeface="Karla" charset="0"/>
              </a:rPr>
              <a:t>1</a:t>
            </a:r>
            <a:r>
              <a:rPr lang="en-US" dirty="0">
                <a:latin typeface="Karla" charset="0"/>
                <a:ea typeface="Karla" charset="0"/>
                <a:cs typeface="Karla" charset="0"/>
              </a:rPr>
              <a:t> (2 parameters), W</a:t>
            </a:r>
            <a:r>
              <a:rPr lang="en-US" baseline="-25000" dirty="0">
                <a:latin typeface="Karla" charset="0"/>
                <a:ea typeface="Karla" charset="0"/>
                <a:cs typeface="Karla" charset="0"/>
              </a:rPr>
              <a:t>2</a:t>
            </a:r>
            <a:r>
              <a:rPr lang="en-US" dirty="0">
                <a:latin typeface="Karla" charset="0"/>
                <a:ea typeface="Karla" charset="0"/>
                <a:cs typeface="Karla" charset="0"/>
              </a:rPr>
              <a:t> (2 parameters), and W</a:t>
            </a:r>
            <a:r>
              <a:rPr lang="en-US" baseline="-25000" dirty="0">
                <a:latin typeface="Karla" charset="0"/>
                <a:ea typeface="Karla" charset="0"/>
                <a:cs typeface="Karla" charset="0"/>
              </a:rPr>
              <a:t>3</a:t>
            </a:r>
            <a:r>
              <a:rPr lang="en-US" dirty="0">
                <a:latin typeface="Karla" charset="0"/>
                <a:ea typeface="Karla" charset="0"/>
                <a:cs typeface="Karla" charset="0"/>
              </a:rPr>
              <a:t> (3 parameters).</a:t>
            </a:r>
          </a:p>
        </p:txBody>
      </p:sp>
      <p:grpSp>
        <p:nvGrpSpPr>
          <p:cNvPr id="8" name="Group 7">
            <a:extLst>
              <a:ext uri="{FF2B5EF4-FFF2-40B4-BE49-F238E27FC236}">
                <a16:creationId xmlns:a16="http://schemas.microsoft.com/office/drawing/2014/main" id="{E44533E4-894A-6B43-9FB9-40ACD48F9E0E}"/>
              </a:ext>
            </a:extLst>
          </p:cNvPr>
          <p:cNvGrpSpPr/>
          <p:nvPr/>
        </p:nvGrpSpPr>
        <p:grpSpPr>
          <a:xfrm>
            <a:off x="8839578" y="1547568"/>
            <a:ext cx="3352422" cy="3352024"/>
            <a:chOff x="8839578" y="1547568"/>
            <a:chExt cx="3352422" cy="3352024"/>
          </a:xfrm>
        </p:grpSpPr>
        <p:pic>
          <p:nvPicPr>
            <p:cNvPr id="37" name="Picture 36">
              <a:extLst>
                <a:ext uri="{FF2B5EF4-FFF2-40B4-BE49-F238E27FC236}">
                  <a16:creationId xmlns:a16="http://schemas.microsoft.com/office/drawing/2014/main" id="{ECA0CB32-1B06-7749-9436-870933CEA2E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46487" y="2872803"/>
              <a:ext cx="2096469" cy="1397646"/>
            </a:xfrm>
            <a:prstGeom prst="rect">
              <a:avLst/>
            </a:prstGeom>
          </p:spPr>
        </p:pic>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64F06C4E-7144-8843-ABE2-6023401F96C5}"/>
                    </a:ext>
                  </a:extLst>
                </p:cNvPr>
                <p:cNvSpPr/>
                <p:nvPr/>
              </p:nvSpPr>
              <p:spPr>
                <a:xfrm>
                  <a:off x="8839578" y="1547568"/>
                  <a:ext cx="2921761" cy="1048236"/>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a:p>
                <a:p>
                  <a:pP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a:p>
              </p:txBody>
            </p:sp>
          </mc:Choice>
          <mc:Fallback xmlns="">
            <p:sp>
              <p:nvSpPr>
                <p:cNvPr id="38" name="Rectangle 37">
                  <a:extLst>
                    <a:ext uri="{FF2B5EF4-FFF2-40B4-BE49-F238E27FC236}">
                      <a16:creationId xmlns:a16="http://schemas.microsoft.com/office/drawing/2014/main" id="{64F06C4E-7144-8843-ABE2-6023401F96C5}"/>
                    </a:ext>
                  </a:extLst>
                </p:cNvPr>
                <p:cNvSpPr>
                  <a:spLocks noRot="1" noChangeAspect="1" noMove="1" noResize="1" noEditPoints="1" noAdjustHandles="1" noChangeArrowheads="1" noChangeShapeType="1" noTextEdit="1"/>
                </p:cNvSpPr>
                <p:nvPr/>
              </p:nvSpPr>
              <p:spPr>
                <a:xfrm>
                  <a:off x="8839578" y="1547568"/>
                  <a:ext cx="2921761" cy="1048236"/>
                </a:xfrm>
                <a:prstGeom prst="rect">
                  <a:avLst/>
                </a:prstGeom>
                <a:blipFill>
                  <a:blip r:embed="rId16"/>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53711BD-AE65-D84D-9A3B-FFD3ACC84118}"/>
                </a:ext>
              </a:extLst>
            </p:cNvPr>
            <p:cNvSpPr txBox="1"/>
            <p:nvPr/>
          </p:nvSpPr>
          <p:spPr>
            <a:xfrm>
              <a:off x="9701561" y="4253261"/>
              <a:ext cx="2490439" cy="646331"/>
            </a:xfrm>
            <a:prstGeom prst="rect">
              <a:avLst/>
            </a:prstGeom>
            <a:noFill/>
          </p:spPr>
          <p:txBody>
            <a:bodyPr wrap="square" rtlCol="0">
              <a:spAutoFit/>
            </a:bodyPr>
            <a:lstStyle/>
            <a:p>
              <a:r>
                <a:rPr lang="en-US" dirty="0"/>
                <a:t>Passing through sigmoid yields probability</a:t>
              </a:r>
            </a:p>
          </p:txBody>
        </p:sp>
      </p:grpSp>
    </p:spTree>
    <p:extLst>
      <p:ext uri="{BB962C8B-B14F-4D97-AF65-F5344CB8AC3E}">
        <p14:creationId xmlns:p14="http://schemas.microsoft.com/office/powerpoint/2010/main" val="8397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951" y="357487"/>
            <a:ext cx="7925361" cy="2111143"/>
          </a:xfrm>
        </p:spPr>
        <p:txBody>
          <a:bodyPr/>
          <a:lstStyle/>
          <a:p>
            <a:r>
              <a:rPr lang="en-US" dirty="0"/>
              <a:t>Combining neurons allows us to model interesting functions</a:t>
            </a:r>
          </a:p>
        </p:txBody>
      </p:sp>
      <p:sp>
        <p:nvSpPr>
          <p:cNvPr id="3" name="Slide Number Placeholder 2"/>
          <p:cNvSpPr>
            <a:spLocks noGrp="1"/>
          </p:cNvSpPr>
          <p:nvPr>
            <p:ph type="sldNum" sz="quarter" idx="12"/>
          </p:nvPr>
        </p:nvSpPr>
        <p:spPr/>
        <p:txBody>
          <a:bodyPr/>
          <a:lstStyle/>
          <a:p>
            <a:fld id="{74FD6AAA-7C75-FB4B-8EA1-06B22787237D}" type="slidenum">
              <a:rPr lang="en-US" smtClean="0"/>
              <a:t>66</a:t>
            </a:fld>
            <a:endParaRPr lang="en-US"/>
          </a:p>
        </p:txBody>
      </p:sp>
      <p:pic>
        <p:nvPicPr>
          <p:cNvPr id="5" name="Picture 4">
            <a:extLst>
              <a:ext uri="{FF2B5EF4-FFF2-40B4-BE49-F238E27FC236}">
                <a16:creationId xmlns:a16="http://schemas.microsoft.com/office/drawing/2014/main" id="{04D3BAD5-DBA5-C140-87C4-6815A892ABFF}"/>
              </a:ext>
            </a:extLst>
          </p:cNvPr>
          <p:cNvPicPr>
            <a:picLocks noChangeAspect="1"/>
          </p:cNvPicPr>
          <p:nvPr/>
        </p:nvPicPr>
        <p:blipFill>
          <a:blip r:embed="rId2"/>
          <a:stretch>
            <a:fillRect/>
          </a:stretch>
        </p:blipFill>
        <p:spPr>
          <a:xfrm>
            <a:off x="-872951" y="1981200"/>
            <a:ext cx="12192000" cy="4876800"/>
          </a:xfrm>
          <a:prstGeom prst="rect">
            <a:avLst/>
          </a:prstGeom>
        </p:spPr>
      </p:pic>
      <p:pic>
        <p:nvPicPr>
          <p:cNvPr id="26" name="Picture 25">
            <a:extLst>
              <a:ext uri="{FF2B5EF4-FFF2-40B4-BE49-F238E27FC236}">
                <a16:creationId xmlns:a16="http://schemas.microsoft.com/office/drawing/2014/main" id="{2315AD3F-3DB4-0841-B9E4-A3AC73A157F6}"/>
              </a:ext>
            </a:extLst>
          </p:cNvPr>
          <p:cNvPicPr>
            <a:picLocks noChangeAspect="1"/>
          </p:cNvPicPr>
          <p:nvPr/>
        </p:nvPicPr>
        <p:blipFill>
          <a:blip r:embed="rId3"/>
          <a:stretch>
            <a:fillRect/>
          </a:stretch>
        </p:blipFill>
        <p:spPr>
          <a:xfrm>
            <a:off x="3702690" y="190634"/>
            <a:ext cx="3895644" cy="3246370"/>
          </a:xfrm>
          <a:prstGeom prst="rect">
            <a:avLst/>
          </a:prstGeom>
        </p:spPr>
      </p:pic>
      <p:cxnSp>
        <p:nvCxnSpPr>
          <p:cNvPr id="7" name="Straight Arrow Connector 6">
            <a:extLst>
              <a:ext uri="{FF2B5EF4-FFF2-40B4-BE49-F238E27FC236}">
                <a16:creationId xmlns:a16="http://schemas.microsoft.com/office/drawing/2014/main" id="{5DC3D327-50B6-F245-8043-23C770E3B46A}"/>
              </a:ext>
            </a:extLst>
          </p:cNvPr>
          <p:cNvCxnSpPr>
            <a:cxnSpLocks/>
          </p:cNvCxnSpPr>
          <p:nvPr/>
        </p:nvCxnSpPr>
        <p:spPr>
          <a:xfrm flipH="1">
            <a:off x="3319398" y="1405467"/>
            <a:ext cx="2903876" cy="15882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B1EB370-14EE-3A43-AC8D-C8FFBD675678}"/>
              </a:ext>
            </a:extLst>
          </p:cNvPr>
          <p:cNvCxnSpPr>
            <a:cxnSpLocks/>
          </p:cNvCxnSpPr>
          <p:nvPr/>
        </p:nvCxnSpPr>
        <p:spPr>
          <a:xfrm flipH="1">
            <a:off x="5064691" y="1981200"/>
            <a:ext cx="1158583" cy="72442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2" name="Straight Arrow Connector 11">
            <a:extLst>
              <a:ext uri="{FF2B5EF4-FFF2-40B4-BE49-F238E27FC236}">
                <a16:creationId xmlns:a16="http://schemas.microsoft.com/office/drawing/2014/main" id="{7BE2612A-8E85-3B4E-90B7-8963EFFAC8CB}"/>
              </a:ext>
            </a:extLst>
          </p:cNvPr>
          <p:cNvCxnSpPr/>
          <p:nvPr/>
        </p:nvCxnSpPr>
        <p:spPr>
          <a:xfrm>
            <a:off x="7371464" y="1681085"/>
            <a:ext cx="610162" cy="102453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0" name="Right Arrow 19">
            <a:extLst>
              <a:ext uri="{FF2B5EF4-FFF2-40B4-BE49-F238E27FC236}">
                <a16:creationId xmlns:a16="http://schemas.microsoft.com/office/drawing/2014/main" id="{06E9869F-1C02-0545-B492-A8C02E4E2836}"/>
              </a:ext>
            </a:extLst>
          </p:cNvPr>
          <p:cNvSpPr/>
          <p:nvPr/>
        </p:nvSpPr>
        <p:spPr>
          <a:xfrm>
            <a:off x="5453839" y="4506873"/>
            <a:ext cx="769435" cy="5408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8264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9191AE2-3402-864C-AF23-E9595BB5C7AD}"/>
              </a:ext>
            </a:extLst>
          </p:cNvPr>
          <p:cNvSpPr>
            <a:spLocks noGrp="1"/>
          </p:cNvSpPr>
          <p:nvPr>
            <p:ph idx="1"/>
          </p:nvPr>
        </p:nvSpPr>
        <p:spPr/>
        <p:txBody>
          <a:bodyPr/>
          <a:lstStyle/>
          <a:p>
            <a:r>
              <a:rPr lang="en-US" dirty="0"/>
              <a:t>Different ‘weights’ change the shape and position</a:t>
            </a:r>
          </a:p>
        </p:txBody>
      </p:sp>
      <p:sp>
        <p:nvSpPr>
          <p:cNvPr id="3" name="Slide Number Placeholder 2"/>
          <p:cNvSpPr>
            <a:spLocks noGrp="1"/>
          </p:cNvSpPr>
          <p:nvPr>
            <p:ph type="sldNum" sz="quarter" idx="12"/>
          </p:nvPr>
        </p:nvSpPr>
        <p:spPr/>
        <p:txBody>
          <a:bodyPr/>
          <a:lstStyle/>
          <a:p>
            <a:fld id="{74FD6AAA-7C75-FB4B-8EA1-06B22787237D}" type="slidenum">
              <a:rPr lang="en-US" smtClean="0"/>
              <a:t>67</a:t>
            </a:fld>
            <a:endParaRPr lang="en-US"/>
          </a:p>
        </p:txBody>
      </p:sp>
      <p:pic>
        <p:nvPicPr>
          <p:cNvPr id="4" name="Picture 3">
            <a:extLst>
              <a:ext uri="{FF2B5EF4-FFF2-40B4-BE49-F238E27FC236}">
                <a16:creationId xmlns:a16="http://schemas.microsoft.com/office/drawing/2014/main" id="{7204A307-8061-C64B-A030-349945CDF83D}"/>
              </a:ext>
            </a:extLst>
          </p:cNvPr>
          <p:cNvPicPr>
            <a:picLocks noChangeAspect="1"/>
          </p:cNvPicPr>
          <p:nvPr/>
        </p:nvPicPr>
        <p:blipFill>
          <a:blip r:embed="rId2"/>
          <a:stretch>
            <a:fillRect/>
          </a:stretch>
        </p:blipFill>
        <p:spPr>
          <a:xfrm>
            <a:off x="-872951" y="1981200"/>
            <a:ext cx="12192000" cy="4876800"/>
          </a:xfrm>
          <a:prstGeom prst="rect">
            <a:avLst/>
          </a:prstGeom>
        </p:spPr>
      </p:pic>
      <p:pic>
        <p:nvPicPr>
          <p:cNvPr id="11" name="Picture 10">
            <a:extLst>
              <a:ext uri="{FF2B5EF4-FFF2-40B4-BE49-F238E27FC236}">
                <a16:creationId xmlns:a16="http://schemas.microsoft.com/office/drawing/2014/main" id="{502F1BEA-19F7-5D4D-A39E-D807E778BE45}"/>
              </a:ext>
            </a:extLst>
          </p:cNvPr>
          <p:cNvPicPr>
            <a:picLocks noChangeAspect="1"/>
          </p:cNvPicPr>
          <p:nvPr/>
        </p:nvPicPr>
        <p:blipFill>
          <a:blip r:embed="rId3"/>
          <a:stretch>
            <a:fillRect/>
          </a:stretch>
        </p:blipFill>
        <p:spPr>
          <a:xfrm>
            <a:off x="3702690" y="190634"/>
            <a:ext cx="3895644" cy="3246370"/>
          </a:xfrm>
          <a:prstGeom prst="rect">
            <a:avLst/>
          </a:prstGeom>
        </p:spPr>
      </p:pic>
      <p:cxnSp>
        <p:nvCxnSpPr>
          <p:cNvPr id="7" name="Straight Arrow Connector 6">
            <a:extLst>
              <a:ext uri="{FF2B5EF4-FFF2-40B4-BE49-F238E27FC236}">
                <a16:creationId xmlns:a16="http://schemas.microsoft.com/office/drawing/2014/main" id="{309D8C4F-BADC-CC49-9343-0DDFD8B90FE3}"/>
              </a:ext>
            </a:extLst>
          </p:cNvPr>
          <p:cNvCxnSpPr/>
          <p:nvPr/>
        </p:nvCxnSpPr>
        <p:spPr>
          <a:xfrm flipH="1">
            <a:off x="3432132" y="1427967"/>
            <a:ext cx="2229632" cy="129018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 name="Straight Arrow Connector 9">
            <a:extLst>
              <a:ext uri="{FF2B5EF4-FFF2-40B4-BE49-F238E27FC236}">
                <a16:creationId xmlns:a16="http://schemas.microsoft.com/office/drawing/2014/main" id="{6756B836-05EF-9742-A488-31A9FB68FF79}"/>
              </a:ext>
            </a:extLst>
          </p:cNvPr>
          <p:cNvCxnSpPr/>
          <p:nvPr/>
        </p:nvCxnSpPr>
        <p:spPr>
          <a:xfrm flipH="1">
            <a:off x="4922729" y="2279737"/>
            <a:ext cx="701457" cy="425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F6A8C0D-4013-D047-BBDA-C95B8F603230}"/>
              </a:ext>
            </a:extLst>
          </p:cNvPr>
          <p:cNvCxnSpPr>
            <a:cxnSpLocks/>
          </p:cNvCxnSpPr>
          <p:nvPr/>
        </p:nvCxnSpPr>
        <p:spPr>
          <a:xfrm>
            <a:off x="7114784" y="1866378"/>
            <a:ext cx="939452" cy="95197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5" name="Right Arrow 14">
            <a:extLst>
              <a:ext uri="{FF2B5EF4-FFF2-40B4-BE49-F238E27FC236}">
                <a16:creationId xmlns:a16="http://schemas.microsoft.com/office/drawing/2014/main" id="{197F598E-84B7-924D-894C-96BE8B5C25B0}"/>
              </a:ext>
            </a:extLst>
          </p:cNvPr>
          <p:cNvSpPr/>
          <p:nvPr/>
        </p:nvSpPr>
        <p:spPr>
          <a:xfrm>
            <a:off x="5460732" y="4419600"/>
            <a:ext cx="769435" cy="5408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04695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4FD6AAA-7C75-FB4B-8EA1-06B22787237D}" type="slidenum">
              <a:rPr lang="en-US" smtClean="0"/>
              <a:t>68</a:t>
            </a:fld>
            <a:endParaRPr lang="en-US"/>
          </a:p>
        </p:txBody>
      </p:sp>
      <p:sp>
        <p:nvSpPr>
          <p:cNvPr id="8" name="Content Placeholder 1">
            <a:extLst>
              <a:ext uri="{FF2B5EF4-FFF2-40B4-BE49-F238E27FC236}">
                <a16:creationId xmlns:a16="http://schemas.microsoft.com/office/drawing/2014/main" id="{8E1EE61E-FA66-CC41-BBD6-A652202C7F30}"/>
              </a:ext>
            </a:extLst>
          </p:cNvPr>
          <p:cNvSpPr txBox="1">
            <a:spLocks/>
          </p:cNvSpPr>
          <p:nvPr/>
        </p:nvSpPr>
        <p:spPr>
          <a:xfrm>
            <a:off x="932495" y="320316"/>
            <a:ext cx="7977329"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Adding layers allows us to model increasingly complex functions</a:t>
            </a:r>
          </a:p>
        </p:txBody>
      </p:sp>
      <p:pic>
        <p:nvPicPr>
          <p:cNvPr id="4" name="Picture 3">
            <a:extLst>
              <a:ext uri="{FF2B5EF4-FFF2-40B4-BE49-F238E27FC236}">
                <a16:creationId xmlns:a16="http://schemas.microsoft.com/office/drawing/2014/main" id="{5C52526B-D8D9-984D-95AD-4D3D8ED13796}"/>
              </a:ext>
            </a:extLst>
          </p:cNvPr>
          <p:cNvPicPr>
            <a:picLocks noChangeAspect="1"/>
          </p:cNvPicPr>
          <p:nvPr/>
        </p:nvPicPr>
        <p:blipFill>
          <a:blip r:embed="rId2"/>
          <a:stretch>
            <a:fillRect/>
          </a:stretch>
        </p:blipFill>
        <p:spPr>
          <a:xfrm>
            <a:off x="-932495" y="1988142"/>
            <a:ext cx="12192000" cy="4876800"/>
          </a:xfrm>
          <a:prstGeom prst="rect">
            <a:avLst/>
          </a:prstGeom>
        </p:spPr>
      </p:pic>
      <p:pic>
        <p:nvPicPr>
          <p:cNvPr id="30" name="Picture 29">
            <a:extLst>
              <a:ext uri="{FF2B5EF4-FFF2-40B4-BE49-F238E27FC236}">
                <a16:creationId xmlns:a16="http://schemas.microsoft.com/office/drawing/2014/main" id="{4FF2D3D9-8CD0-F642-A676-75626158364E}"/>
              </a:ext>
            </a:extLst>
          </p:cNvPr>
          <p:cNvPicPr>
            <a:picLocks noChangeAspect="1"/>
          </p:cNvPicPr>
          <p:nvPr/>
        </p:nvPicPr>
        <p:blipFill>
          <a:blip r:embed="rId3"/>
          <a:stretch>
            <a:fillRect/>
          </a:stretch>
        </p:blipFill>
        <p:spPr>
          <a:xfrm>
            <a:off x="3363951" y="-36944"/>
            <a:ext cx="4369047" cy="3640873"/>
          </a:xfrm>
          <a:prstGeom prst="rect">
            <a:avLst/>
          </a:prstGeom>
        </p:spPr>
      </p:pic>
      <p:cxnSp>
        <p:nvCxnSpPr>
          <p:cNvPr id="7" name="Straight Arrow Connector 6">
            <a:extLst>
              <a:ext uri="{FF2B5EF4-FFF2-40B4-BE49-F238E27FC236}">
                <a16:creationId xmlns:a16="http://schemas.microsoft.com/office/drawing/2014/main" id="{706C2576-3BDE-F841-BBE6-4F86B53731C9}"/>
              </a:ext>
            </a:extLst>
          </p:cNvPr>
          <p:cNvCxnSpPr/>
          <p:nvPr/>
        </p:nvCxnSpPr>
        <p:spPr>
          <a:xfrm flipH="1">
            <a:off x="3582444" y="1290181"/>
            <a:ext cx="2367419" cy="15156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1121B73-125F-5844-989D-BAAC61BF86C1}"/>
              </a:ext>
            </a:extLst>
          </p:cNvPr>
          <p:cNvCxnSpPr>
            <a:cxnSpLocks/>
          </p:cNvCxnSpPr>
          <p:nvPr/>
        </p:nvCxnSpPr>
        <p:spPr>
          <a:xfrm flipH="1">
            <a:off x="3544867" y="2329841"/>
            <a:ext cx="2404996" cy="184132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D91BFE3A-16E0-D24C-8E73-A5058C39AEEE}"/>
              </a:ext>
            </a:extLst>
          </p:cNvPr>
          <p:cNvCxnSpPr/>
          <p:nvPr/>
        </p:nvCxnSpPr>
        <p:spPr>
          <a:xfrm>
            <a:off x="7202466" y="1828800"/>
            <a:ext cx="814192" cy="135281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5" name="Right Arrow 14">
            <a:extLst>
              <a:ext uri="{FF2B5EF4-FFF2-40B4-BE49-F238E27FC236}">
                <a16:creationId xmlns:a16="http://schemas.microsoft.com/office/drawing/2014/main" id="{23706E2C-93FE-6745-8712-B86454D82D3F}"/>
              </a:ext>
            </a:extLst>
          </p:cNvPr>
          <p:cNvSpPr/>
          <p:nvPr/>
        </p:nvSpPr>
        <p:spPr>
          <a:xfrm>
            <a:off x="5385020" y="4423184"/>
            <a:ext cx="769435" cy="5408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3621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18A0AA9-C059-F843-84F3-01393C057861}"/>
              </a:ext>
            </a:extLst>
          </p:cNvPr>
          <p:cNvSpPr>
            <a:spLocks noGrp="1"/>
          </p:cNvSpPr>
          <p:nvPr>
            <p:ph type="sldNum" sz="quarter" idx="12"/>
          </p:nvPr>
        </p:nvSpPr>
        <p:spPr/>
        <p:txBody>
          <a:bodyPr/>
          <a:lstStyle/>
          <a:p>
            <a:fld id="{74FD6AAA-7C75-FB4B-8EA1-06B22787237D}" type="slidenum">
              <a:rPr lang="en-US" smtClean="0"/>
              <a:t>69</a:t>
            </a:fld>
            <a:endParaRPr lang="en-US"/>
          </a:p>
        </p:txBody>
      </p:sp>
      <p:sp>
        <p:nvSpPr>
          <p:cNvPr id="13" name="Content Placeholder 1">
            <a:extLst>
              <a:ext uri="{FF2B5EF4-FFF2-40B4-BE49-F238E27FC236}">
                <a16:creationId xmlns:a16="http://schemas.microsoft.com/office/drawing/2014/main" id="{92E84F2B-A5F2-ED41-8C95-B73EF68A2A47}"/>
              </a:ext>
            </a:extLst>
          </p:cNvPr>
          <p:cNvSpPr txBox="1">
            <a:spLocks/>
          </p:cNvSpPr>
          <p:nvPr/>
        </p:nvSpPr>
        <p:spPr>
          <a:xfrm>
            <a:off x="872951" y="357487"/>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Neural networks can model </a:t>
            </a:r>
            <a:r>
              <a:rPr lang="en-US" i="1" dirty="0"/>
              <a:t>any </a:t>
            </a:r>
            <a:r>
              <a:rPr lang="en-US" dirty="0"/>
              <a:t>reasonable function</a:t>
            </a:r>
          </a:p>
        </p:txBody>
      </p:sp>
      <p:grpSp>
        <p:nvGrpSpPr>
          <p:cNvPr id="5" name="Group 4">
            <a:extLst>
              <a:ext uri="{FF2B5EF4-FFF2-40B4-BE49-F238E27FC236}">
                <a16:creationId xmlns:a16="http://schemas.microsoft.com/office/drawing/2014/main" id="{F2F1CFD1-70E0-684F-A622-E33170729E02}"/>
              </a:ext>
            </a:extLst>
          </p:cNvPr>
          <p:cNvGrpSpPr/>
          <p:nvPr/>
        </p:nvGrpSpPr>
        <p:grpSpPr>
          <a:xfrm>
            <a:off x="-776942" y="1944946"/>
            <a:ext cx="12192000" cy="4876800"/>
            <a:chOff x="-457201" y="1376804"/>
            <a:chExt cx="12192000" cy="4876800"/>
          </a:xfrm>
        </p:grpSpPr>
        <p:pic>
          <p:nvPicPr>
            <p:cNvPr id="4" name="Picture 3">
              <a:extLst>
                <a:ext uri="{FF2B5EF4-FFF2-40B4-BE49-F238E27FC236}">
                  <a16:creationId xmlns:a16="http://schemas.microsoft.com/office/drawing/2014/main" id="{D655A452-F579-7B44-B7A2-62E90E57D823}"/>
                </a:ext>
              </a:extLst>
            </p:cNvPr>
            <p:cNvPicPr>
              <a:picLocks noChangeAspect="1"/>
            </p:cNvPicPr>
            <p:nvPr/>
          </p:nvPicPr>
          <p:blipFill>
            <a:blip r:embed="rId2"/>
            <a:stretch>
              <a:fillRect/>
            </a:stretch>
          </p:blipFill>
          <p:spPr>
            <a:xfrm>
              <a:off x="-457201" y="1376804"/>
              <a:ext cx="12192000" cy="4876800"/>
            </a:xfrm>
            <a:prstGeom prst="rect">
              <a:avLst/>
            </a:prstGeom>
          </p:spPr>
        </p:pic>
        <p:sp>
          <p:nvSpPr>
            <p:cNvPr id="8" name="Right Arrow 7">
              <a:extLst>
                <a:ext uri="{FF2B5EF4-FFF2-40B4-BE49-F238E27FC236}">
                  <a16:creationId xmlns:a16="http://schemas.microsoft.com/office/drawing/2014/main" id="{6F787C31-67D9-FE43-BAAD-71F39C1AE5C9}"/>
                </a:ext>
              </a:extLst>
            </p:cNvPr>
            <p:cNvSpPr/>
            <p:nvPr/>
          </p:nvSpPr>
          <p:spPr>
            <a:xfrm>
              <a:off x="5878067" y="3918340"/>
              <a:ext cx="769435" cy="54083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18E23DB3-523B-9342-844C-4D577E59C1F6}"/>
              </a:ext>
            </a:extLst>
          </p:cNvPr>
          <p:cNvPicPr>
            <a:picLocks noChangeAspect="1"/>
          </p:cNvPicPr>
          <p:nvPr/>
        </p:nvPicPr>
        <p:blipFill>
          <a:blip r:embed="rId3"/>
          <a:stretch>
            <a:fillRect/>
          </a:stretch>
        </p:blipFill>
        <p:spPr>
          <a:xfrm>
            <a:off x="3950505" y="283388"/>
            <a:ext cx="3539398" cy="2949498"/>
          </a:xfrm>
          <a:prstGeom prst="rect">
            <a:avLst/>
          </a:prstGeom>
        </p:spPr>
      </p:pic>
      <p:cxnSp>
        <p:nvCxnSpPr>
          <p:cNvPr id="6" name="Straight Arrow Connector 5">
            <a:extLst>
              <a:ext uri="{FF2B5EF4-FFF2-40B4-BE49-F238E27FC236}">
                <a16:creationId xmlns:a16="http://schemas.microsoft.com/office/drawing/2014/main" id="{8D13C815-EFD7-1047-841D-75783972A7AA}"/>
              </a:ext>
            </a:extLst>
          </p:cNvPr>
          <p:cNvCxnSpPr/>
          <p:nvPr/>
        </p:nvCxnSpPr>
        <p:spPr>
          <a:xfrm flipH="1">
            <a:off x="2981195" y="1415441"/>
            <a:ext cx="3346566" cy="146554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 name="Straight Arrow Connector 9">
            <a:extLst>
              <a:ext uri="{FF2B5EF4-FFF2-40B4-BE49-F238E27FC236}">
                <a16:creationId xmlns:a16="http://schemas.microsoft.com/office/drawing/2014/main" id="{0EA9A6CE-40A2-CB4D-98D7-C79AA58781B1}"/>
              </a:ext>
            </a:extLst>
          </p:cNvPr>
          <p:cNvCxnSpPr/>
          <p:nvPr/>
        </p:nvCxnSpPr>
        <p:spPr>
          <a:xfrm flipH="1">
            <a:off x="4221271" y="2179529"/>
            <a:ext cx="1991639" cy="31816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D775F67-EA26-4C42-9D4E-962FBCA605FB}"/>
              </a:ext>
            </a:extLst>
          </p:cNvPr>
          <p:cNvCxnSpPr/>
          <p:nvPr/>
        </p:nvCxnSpPr>
        <p:spPr>
          <a:xfrm>
            <a:off x="7039627" y="1791222"/>
            <a:ext cx="1064713" cy="172859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47610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Could we address the shortcomings of single decision trees models in some other way? </a:t>
            </a:r>
          </a:p>
          <a:p>
            <a:endParaRPr lang="en-US" sz="2800" dirty="0"/>
          </a:p>
          <a:p>
            <a:r>
              <a:rPr lang="en-US" sz="2800" dirty="0"/>
              <a:t>For example, rather than performing variance reduction on complex trees, can we decrease the bias of simple trees - make them more expressive? </a:t>
            </a:r>
          </a:p>
          <a:p>
            <a:endParaRPr lang="en-US" sz="2800" dirty="0"/>
          </a:p>
          <a:p>
            <a:r>
              <a:rPr lang="en-US" sz="2800" dirty="0"/>
              <a:t>A solution to this problem, making an expressive model from simple trees, is another class of ensemble methods called </a:t>
            </a:r>
            <a:r>
              <a:rPr lang="en-US" sz="2800" b="1" i="1" dirty="0"/>
              <a:t>boosting</a:t>
            </a:r>
            <a:r>
              <a:rPr lang="en-US" sz="2800" dirty="0"/>
              <a:t>.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41639394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(so far)</a:t>
            </a:r>
          </a:p>
        </p:txBody>
      </p:sp>
      <p:sp>
        <p:nvSpPr>
          <p:cNvPr id="3" name="Content Placeholder 2"/>
          <p:cNvSpPr>
            <a:spLocks noGrp="1"/>
          </p:cNvSpPr>
          <p:nvPr>
            <p:ph idx="1"/>
          </p:nvPr>
        </p:nvSpPr>
        <p:spPr/>
        <p:txBody>
          <a:bodyPr/>
          <a:lstStyle/>
          <a:p>
            <a:r>
              <a:rPr lang="en-US" sz="2400" b="1" dirty="0"/>
              <a:t>So far: </a:t>
            </a:r>
          </a:p>
          <a:p>
            <a:pPr marL="1381125" indent="-342900">
              <a:buFont typeface="Arial" charset="0"/>
              <a:buChar char="•"/>
            </a:pPr>
            <a:r>
              <a:rPr lang="en-US" sz="2400" dirty="0"/>
              <a:t>A single neuron can be a logistic regression unit. We will soon see other choices. </a:t>
            </a:r>
          </a:p>
          <a:p>
            <a:pPr marL="1381125" indent="-342900">
              <a:buFont typeface="Arial" charset="0"/>
              <a:buChar char="•"/>
            </a:pPr>
            <a:r>
              <a:rPr lang="en-US" sz="2400" dirty="0"/>
              <a:t>A neural network is a combination of logistic regression (or other types) units. </a:t>
            </a:r>
          </a:p>
          <a:p>
            <a:pPr marL="1381125" indent="-342900">
              <a:buFont typeface="Arial" charset="0"/>
              <a:buChar char="•"/>
            </a:pPr>
            <a:r>
              <a:rPr lang="en-US" sz="2400" dirty="0"/>
              <a:t>A neural network can approximate non-linear functions.</a:t>
            </a:r>
          </a:p>
          <a:p>
            <a:pPr marL="12700"/>
            <a:r>
              <a:rPr lang="en-US" sz="2400" b="1" dirty="0"/>
              <a:t>Next: </a:t>
            </a:r>
          </a:p>
          <a:p>
            <a:pPr marL="1381125" indent="-342900">
              <a:buFont typeface="Arial" charset="0"/>
              <a:buChar char="•"/>
            </a:pPr>
            <a:r>
              <a:rPr lang="en-US" sz="2400" dirty="0"/>
              <a:t>How many neurons?</a:t>
            </a:r>
          </a:p>
          <a:p>
            <a:pPr marL="1381125" indent="-342900">
              <a:buFont typeface="Arial" charset="0"/>
              <a:buChar char="•"/>
            </a:pPr>
            <a:r>
              <a:rPr lang="en-US" sz="2400" dirty="0"/>
              <a:t>What ”other choices”? </a:t>
            </a:r>
          </a:p>
          <a:p>
            <a:pPr marL="12700"/>
            <a:r>
              <a:rPr lang="en-US" sz="2400" b="1" dirty="0"/>
              <a:t>And beyond:</a:t>
            </a:r>
          </a:p>
          <a:p>
            <a:pPr marL="1039813" indent="338138">
              <a:buFont typeface="Arial" charset="0"/>
              <a:buChar char="•"/>
            </a:pPr>
            <a:r>
              <a:rPr lang="en-US" sz="2400" dirty="0"/>
              <a:t>How do we estimate weights and biases?</a:t>
            </a:r>
          </a:p>
          <a:p>
            <a:pPr marL="1039813" indent="338138">
              <a:buFont typeface="Arial" charset="0"/>
              <a:buChar char="•"/>
            </a:pPr>
            <a:r>
              <a:rPr lang="en-US" sz="2400" dirty="0"/>
              <a:t> Regularize Neural Networks.</a:t>
            </a:r>
          </a:p>
          <a:p>
            <a:pPr marL="1039813" indent="-1588"/>
            <a:r>
              <a:rPr lang="en-US" sz="2400" dirty="0"/>
              <a:t>	</a:t>
            </a:r>
          </a:p>
          <a:p>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p:spTree>
    <p:extLst>
      <p:ext uri="{BB962C8B-B14F-4D97-AF65-F5344CB8AC3E}">
        <p14:creationId xmlns:p14="http://schemas.microsoft.com/office/powerpoint/2010/main" val="42110244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NN</a:t>
            </a:r>
          </a:p>
        </p:txBody>
      </p:sp>
      <p:sp>
        <p:nvSpPr>
          <p:cNvPr id="3" name="Slide Number Placeholder 2"/>
          <p:cNvSpPr>
            <a:spLocks noGrp="1"/>
          </p:cNvSpPr>
          <p:nvPr>
            <p:ph type="sldNum" sz="quarter" idx="12"/>
          </p:nvPr>
        </p:nvSpPr>
        <p:spPr/>
        <p:txBody>
          <a:bodyPr/>
          <a:lstStyle/>
          <a:p>
            <a:fld id="{74FD6AAA-7C75-FB4B-8EA1-06B22787237D}" type="slidenum">
              <a:rPr lang="en-US" smtClean="0"/>
              <a:t>71</a:t>
            </a:fld>
            <a:endParaRPr lang="en-US"/>
          </a:p>
        </p:txBody>
      </p:sp>
    </p:spTree>
    <p:extLst>
      <p:ext uri="{BB962C8B-B14F-4D97-AF65-F5344CB8AC3E}">
        <p14:creationId xmlns:p14="http://schemas.microsoft.com/office/powerpoint/2010/main" val="2108310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artificial neural network (ANN)</a:t>
            </a:r>
          </a:p>
        </p:txBody>
      </p:sp>
      <p:cxnSp>
        <p:nvCxnSpPr>
          <p:cNvPr id="6" name="Straight Arrow Connector 5"/>
          <p:cNvCxnSpPr/>
          <p:nvPr/>
        </p:nvCxnSpPr>
        <p:spPr>
          <a:xfrm>
            <a:off x="3326295" y="3429000"/>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6977269" y="3429000"/>
            <a:ext cx="1563756"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908850" y="3174403"/>
            <a:ext cx="278296" cy="461665"/>
          </a:xfrm>
          <a:prstGeom prst="rect">
            <a:avLst/>
          </a:prstGeom>
          <a:noFill/>
        </p:spPr>
        <p:txBody>
          <a:bodyPr wrap="square" rtlCol="0">
            <a:spAutoFit/>
          </a:bodyPr>
          <a:lstStyle/>
          <a:p>
            <a:r>
              <a:rPr lang="en-US" sz="2400" dirty="0">
                <a:latin typeface="Cambria Math" charset="0"/>
                <a:ea typeface="Cambria Math" charset="0"/>
                <a:cs typeface="Cambria Math" charset="0"/>
              </a:rPr>
              <a:t>X</a:t>
            </a:r>
            <a:endParaRPr lang="en-US" sz="3200" dirty="0">
              <a:latin typeface="Cambria Math" charset="0"/>
              <a:ea typeface="Cambria Math" charset="0"/>
              <a:cs typeface="Cambria Math" charset="0"/>
            </a:endParaRPr>
          </a:p>
        </p:txBody>
      </p:sp>
      <p:sp>
        <p:nvSpPr>
          <p:cNvPr id="10" name="TextBox 9"/>
          <p:cNvSpPr txBox="1"/>
          <p:nvPr/>
        </p:nvSpPr>
        <p:spPr>
          <a:xfrm>
            <a:off x="8541026" y="3158044"/>
            <a:ext cx="278296" cy="461665"/>
          </a:xfrm>
          <a:prstGeom prst="rect">
            <a:avLst/>
          </a:prstGeom>
          <a:noFill/>
        </p:spPr>
        <p:txBody>
          <a:bodyPr wrap="square" rtlCol="0">
            <a:spAutoFit/>
          </a:bodyPr>
          <a:lstStyle/>
          <a:p>
            <a:r>
              <a:rPr lang="en-US" sz="2400" dirty="0">
                <a:latin typeface="Cambria Math" charset="0"/>
                <a:ea typeface="Cambria Math" charset="0"/>
                <a:cs typeface="Cambria Math" charset="0"/>
              </a:rPr>
              <a:t>Y</a:t>
            </a:r>
            <a:endParaRPr lang="en-US" sz="2800"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3" name="TextBox 2"/>
              <p:cNvSpPr txBox="1"/>
              <p:nvPr/>
            </p:nvSpPr>
            <p:spPr>
              <a:xfrm rot="19045496">
                <a:off x="5159963" y="3540992"/>
                <a:ext cx="961032" cy="307777"/>
              </a:xfrm>
              <a:prstGeom prst="rect">
                <a:avLst/>
              </a:prstGeom>
              <a:noFill/>
            </p:spPr>
            <p:txBody>
              <a:bodyPr wrap="none" lIns="0" tIns="0" rIns="0" bIns="0" rtlCol="0">
                <a:spAutoFit/>
              </a:bodyPr>
              <a:lstStyle/>
              <a:p>
                <a:r>
                  <a:rPr lang="en-US" sz="2000" b="0" dirty="0">
                    <a:solidFill>
                      <a:schemeClr val="tx1">
                        <a:lumMod val="85000"/>
                        <a:lumOff val="15000"/>
                      </a:schemeClr>
                    </a:solidFill>
                  </a:rPr>
                  <a:t>h</a:t>
                </a:r>
                <a14:m>
                  <m:oMath xmlns:m="http://schemas.openxmlformats.org/officeDocument/2006/math">
                    <m:r>
                      <a:rPr lang="en-US" sz="2000" b="0" i="1" smtClean="0">
                        <a:solidFill>
                          <a:schemeClr val="tx1">
                            <a:lumMod val="85000"/>
                            <a:lumOff val="15000"/>
                          </a:schemeClr>
                        </a:solidFill>
                        <a:latin typeface="Cambria Math" charset="0"/>
                      </a:rPr>
                      <m:t>=</m:t>
                    </m:r>
                    <m:sSup>
                      <m:sSupPr>
                        <m:ctrlPr>
                          <a:rPr lang="en-US" sz="2000" b="0" i="1" smtClean="0">
                            <a:solidFill>
                              <a:schemeClr val="tx1">
                                <a:lumMod val="85000"/>
                                <a:lumOff val="15000"/>
                              </a:schemeClr>
                            </a:solidFill>
                            <a:latin typeface="Cambria Math" panose="02040503050406030204" pitchFamily="18" charset="0"/>
                          </a:rPr>
                        </m:ctrlPr>
                      </m:sSupPr>
                      <m:e>
                        <m:r>
                          <a:rPr lang="en-US" sz="2000" b="0" i="1" smtClean="0">
                            <a:solidFill>
                              <a:schemeClr val="tx1">
                                <a:lumMod val="85000"/>
                                <a:lumOff val="15000"/>
                              </a:schemeClr>
                            </a:solidFill>
                            <a:latin typeface="Cambria Math" charset="0"/>
                          </a:rPr>
                          <m:t>𝑊</m:t>
                        </m:r>
                      </m:e>
                      <m:sup>
                        <m:r>
                          <a:rPr lang="en-US" sz="2000" b="0" i="1" smtClean="0">
                            <a:solidFill>
                              <a:schemeClr val="tx1">
                                <a:lumMod val="85000"/>
                                <a:lumOff val="15000"/>
                              </a:schemeClr>
                            </a:solidFill>
                            <a:latin typeface="Cambria Math" charset="0"/>
                          </a:rPr>
                          <m:t>𝑇</m:t>
                        </m:r>
                      </m:sup>
                    </m:sSup>
                    <m:r>
                      <a:rPr lang="en-US" sz="2000" b="0" i="1" smtClean="0">
                        <a:solidFill>
                          <a:schemeClr val="tx1">
                            <a:lumMod val="85000"/>
                            <a:lumOff val="15000"/>
                          </a:schemeClr>
                        </a:solidFill>
                        <a:latin typeface="Cambria Math" charset="0"/>
                      </a:rPr>
                      <m:t>𝑋</m:t>
                    </m:r>
                  </m:oMath>
                </a14:m>
                <a:endParaRPr lang="en-US" sz="2000" dirty="0">
                  <a:solidFill>
                    <a:schemeClr val="tx1">
                      <a:lumMod val="85000"/>
                      <a:lumOff val="15000"/>
                    </a:schemeClr>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rot="19045496">
                <a:off x="5159963" y="3540992"/>
                <a:ext cx="961032" cy="307777"/>
              </a:xfrm>
              <a:prstGeom prst="rect">
                <a:avLst/>
              </a:prstGeom>
              <a:blipFill rotWithShape="0">
                <a:blip r:embed="rId2"/>
                <a:stretch>
                  <a:fillRect l="-17881" t="-4138" r="-7285" b="-2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555764" y="2677028"/>
                <a:ext cx="105990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lumMod val="85000"/>
                              <a:lumOff val="15000"/>
                            </a:schemeClr>
                          </a:solidFill>
                          <a:latin typeface="Cambria Math" charset="0"/>
                        </a:rPr>
                        <m:t>𝑌</m:t>
                      </m:r>
                      <m:r>
                        <a:rPr lang="en-US" sz="2000" b="0" i="1" smtClean="0">
                          <a:solidFill>
                            <a:schemeClr val="tx1">
                              <a:lumMod val="85000"/>
                              <a:lumOff val="15000"/>
                            </a:schemeClr>
                          </a:solidFill>
                          <a:latin typeface="Cambria Math" charset="0"/>
                        </a:rPr>
                        <m:t>=</m:t>
                      </m:r>
                      <m:r>
                        <a:rPr lang="en-US" sz="2000" b="0" i="1" smtClean="0">
                          <a:solidFill>
                            <a:schemeClr val="tx1">
                              <a:lumMod val="85000"/>
                              <a:lumOff val="15000"/>
                            </a:schemeClr>
                          </a:solidFill>
                          <a:latin typeface="Cambria Math" charset="0"/>
                        </a:rPr>
                        <m:t>𝑓</m:t>
                      </m:r>
                      <m:r>
                        <a:rPr lang="en-US" sz="2000" b="0" i="1" smtClean="0">
                          <a:solidFill>
                            <a:schemeClr val="tx1">
                              <a:lumMod val="85000"/>
                              <a:lumOff val="15000"/>
                            </a:schemeClr>
                          </a:solidFill>
                          <a:latin typeface="Cambria Math" charset="0"/>
                        </a:rPr>
                        <m:t>(</m:t>
                      </m:r>
                      <m:r>
                        <a:rPr lang="en-US" sz="2000" b="0" i="1" smtClean="0">
                          <a:solidFill>
                            <a:schemeClr val="tx1">
                              <a:lumMod val="85000"/>
                              <a:lumOff val="15000"/>
                            </a:schemeClr>
                          </a:solidFill>
                          <a:latin typeface="Cambria Math" charset="0"/>
                        </a:rPr>
                        <m:t>h</m:t>
                      </m:r>
                      <m:r>
                        <a:rPr lang="en-US" sz="2000" b="0" i="1" smtClean="0">
                          <a:solidFill>
                            <a:schemeClr val="tx1">
                              <a:lumMod val="85000"/>
                              <a:lumOff val="15000"/>
                            </a:schemeClr>
                          </a:solidFill>
                          <a:latin typeface="Cambria Math" charset="0"/>
                        </a:rPr>
                        <m:t>)</m:t>
                      </m:r>
                    </m:oMath>
                  </m:oMathPara>
                </a14:m>
                <a:endParaRPr lang="en-US" sz="2400" dirty="0">
                  <a:solidFill>
                    <a:schemeClr val="tx1">
                      <a:lumMod val="85000"/>
                      <a:lumOff val="15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555764" y="2677028"/>
                <a:ext cx="1059906" cy="307777"/>
              </a:xfrm>
              <a:prstGeom prst="rect">
                <a:avLst/>
              </a:prstGeom>
              <a:blipFill rotWithShape="0">
                <a:blip r:embed="rId3"/>
                <a:stretch>
                  <a:fillRect l="-5172" t="-1961" r="-8046" b="-35294"/>
                </a:stretch>
              </a:blipFill>
            </p:spPr>
            <p:txBody>
              <a:bodyPr/>
              <a:lstStyle/>
              <a:p>
                <a:r>
                  <a:rPr lang="en-US">
                    <a:noFill/>
                  </a:rPr>
                  <a:t> </a:t>
                </a:r>
              </a:p>
            </p:txBody>
          </p:sp>
        </mc:Fallback>
      </mc:AlternateContent>
      <p:sp>
        <p:nvSpPr>
          <p:cNvPr id="11" name="Pie 10"/>
          <p:cNvSpPr>
            <a:spLocks noChangeAspect="1"/>
          </p:cNvSpPr>
          <p:nvPr/>
        </p:nvSpPr>
        <p:spPr>
          <a:xfrm>
            <a:off x="5009319" y="2514600"/>
            <a:ext cx="1828800" cy="1809135"/>
          </a:xfrm>
          <a:prstGeom prst="pi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Oval 13"/>
          <p:cNvSpPr>
            <a:spLocks noChangeAspect="1"/>
          </p:cNvSpPr>
          <p:nvPr/>
        </p:nvSpPr>
        <p:spPr>
          <a:xfrm>
            <a:off x="5009320" y="2514600"/>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510831" y="1266910"/>
            <a:ext cx="1074333" cy="523220"/>
          </a:xfrm>
          <a:prstGeom prst="rect">
            <a:avLst/>
          </a:prstGeom>
          <a:noFill/>
        </p:spPr>
        <p:txBody>
          <a:bodyPr wrap="none" rtlCol="0">
            <a:spAutoFit/>
          </a:bodyPr>
          <a:lstStyle/>
          <a:p>
            <a:r>
              <a:rPr lang="en-US" sz="2800" dirty="0">
                <a:latin typeface="Karla" charset="0"/>
                <a:ea typeface="Karla" charset="0"/>
                <a:cs typeface="Karla" charset="0"/>
              </a:rPr>
              <a:t>input</a:t>
            </a:r>
          </a:p>
        </p:txBody>
      </p:sp>
      <p:sp>
        <p:nvSpPr>
          <p:cNvPr id="16" name="TextBox 15"/>
          <p:cNvSpPr txBox="1"/>
          <p:nvPr/>
        </p:nvSpPr>
        <p:spPr>
          <a:xfrm>
            <a:off x="5247894" y="1051466"/>
            <a:ext cx="1351652" cy="954107"/>
          </a:xfrm>
          <a:prstGeom prst="rect">
            <a:avLst/>
          </a:prstGeom>
          <a:noFill/>
        </p:spPr>
        <p:txBody>
          <a:bodyPr wrap="none" rtlCol="0">
            <a:spAutoFit/>
          </a:bodyPr>
          <a:lstStyle/>
          <a:p>
            <a:pPr algn="ctr"/>
            <a:r>
              <a:rPr lang="en-US" sz="2800" dirty="0">
                <a:latin typeface="Karla" charset="0"/>
                <a:ea typeface="Karla" charset="0"/>
                <a:cs typeface="Karla" charset="0"/>
              </a:rPr>
              <a:t>neuron</a:t>
            </a:r>
          </a:p>
          <a:p>
            <a:pPr algn="ctr"/>
            <a:r>
              <a:rPr lang="en-US" sz="2800" dirty="0">
                <a:latin typeface="Karla" charset="0"/>
                <a:ea typeface="Karla" charset="0"/>
                <a:cs typeface="Karla" charset="0"/>
              </a:rPr>
              <a:t>node</a:t>
            </a:r>
          </a:p>
        </p:txBody>
      </p:sp>
      <p:sp>
        <p:nvSpPr>
          <p:cNvPr id="17" name="TextBox 16"/>
          <p:cNvSpPr txBox="1"/>
          <p:nvPr/>
        </p:nvSpPr>
        <p:spPr>
          <a:xfrm>
            <a:off x="7891648" y="1266909"/>
            <a:ext cx="1298753" cy="523220"/>
          </a:xfrm>
          <a:prstGeom prst="rect">
            <a:avLst/>
          </a:prstGeom>
          <a:noFill/>
        </p:spPr>
        <p:txBody>
          <a:bodyPr wrap="none" rtlCol="0">
            <a:spAutoFit/>
          </a:bodyPr>
          <a:lstStyle/>
          <a:p>
            <a:r>
              <a:rPr lang="en-US" sz="2800">
                <a:latin typeface="Karla" charset="0"/>
                <a:ea typeface="Karla" charset="0"/>
                <a:cs typeface="Karla" charset="0"/>
              </a:rPr>
              <a:t>output</a:t>
            </a:r>
            <a:endParaRPr lang="en-US" sz="2800" dirty="0">
              <a:latin typeface="Karla" charset="0"/>
              <a:ea typeface="Karla" charset="0"/>
              <a:cs typeface="Karla" charset="0"/>
            </a:endParaRPr>
          </a:p>
        </p:txBody>
      </p:sp>
      <p:sp>
        <p:nvSpPr>
          <p:cNvPr id="18" name="TextBox 17"/>
          <p:cNvSpPr txBox="1"/>
          <p:nvPr/>
        </p:nvSpPr>
        <p:spPr>
          <a:xfrm>
            <a:off x="7767803" y="2235085"/>
            <a:ext cx="324960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Affine transformation</a:t>
            </a:r>
          </a:p>
        </p:txBody>
      </p:sp>
      <p:sp>
        <p:nvSpPr>
          <p:cNvPr id="19" name="TextBox 18"/>
          <p:cNvSpPr txBox="1"/>
          <p:nvPr/>
        </p:nvSpPr>
        <p:spPr>
          <a:xfrm>
            <a:off x="1130466" y="4886328"/>
            <a:ext cx="10012151" cy="1200329"/>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will talk later about the choice of activation function. So far we have only talked about sigmoid as an activation function but there are other choices.</a:t>
            </a:r>
            <a:endParaRPr lang="en-US" sz="2800" dirty="0">
              <a:solidFill>
                <a:schemeClr val="tx1">
                  <a:lumMod val="75000"/>
                  <a:lumOff val="25000"/>
                </a:schemeClr>
              </a:solidFill>
              <a:latin typeface="Karla" charset="0"/>
              <a:ea typeface="Karla" charset="0"/>
              <a:cs typeface="Karla" charset="0"/>
            </a:endParaRPr>
          </a:p>
        </p:txBody>
      </p:sp>
      <p:sp>
        <p:nvSpPr>
          <p:cNvPr id="20" name="TextBox 19"/>
          <p:cNvSpPr txBox="1"/>
          <p:nvPr/>
        </p:nvSpPr>
        <p:spPr>
          <a:xfrm>
            <a:off x="7776459" y="2634491"/>
            <a:ext cx="1616148" cy="461665"/>
          </a:xfrm>
          <a:prstGeom prst="rect">
            <a:avLst/>
          </a:prstGeom>
          <a:solidFill>
            <a:schemeClr val="tx2">
              <a:lumMod val="20000"/>
              <a:lumOff val="80000"/>
            </a:schemeClr>
          </a:solid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Activation</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337181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42" presetClass="path" presetSubtype="0" accel="50000" decel="50000" fill="hold" grpId="2" nodeType="withEffect">
                                  <p:stCondLst>
                                    <p:cond delay="0"/>
                                  </p:stCondLst>
                                  <p:childTnLst>
                                    <p:animMotion origin="layout" path="M 3.75E-6 2.59259E-6 L 0.11679 -0.17547 " pathEditMode="relative" rAng="0" ptsTypes="AA">
                                      <p:cBhvr>
                                        <p:cTn id="12" dur="1000" fill="hold"/>
                                        <p:tgtEl>
                                          <p:spTgt spid="3"/>
                                        </p:tgtEl>
                                        <p:attrNameLst>
                                          <p:attrName>ppt_x</p:attrName>
                                          <p:attrName>ppt_y</p:attrName>
                                        </p:attrNameLst>
                                      </p:cBhvr>
                                      <p:rCtr x="5833" y="-8773"/>
                                    </p:animMotion>
                                  </p:childTnLst>
                                </p:cTn>
                              </p:par>
                              <p:par>
                                <p:cTn id="13" presetID="8" presetClass="emph" presetSubtype="0" fill="hold" grpId="0" nodeType="withEffect">
                                  <p:stCondLst>
                                    <p:cond delay="0"/>
                                  </p:stCondLst>
                                  <p:childTnLst>
                                    <p:animRot by="2520000">
                                      <p:cBhvr>
                                        <p:cTn id="14" dur="1000" fill="hold"/>
                                        <p:tgtEl>
                                          <p:spTgt spid="3"/>
                                        </p:tgtEl>
                                        <p:attrNameLst>
                                          <p:attrName>r</p:attrName>
                                        </p:attrNameLst>
                                      </p:cBhvr>
                                    </p:animRot>
                                  </p:childTnLst>
                                </p:cTn>
                              </p:par>
                              <p:par>
                                <p:cTn id="15" presetID="1" presetClass="entr" presetSubtype="0" fill="hold" grpId="0" nodeType="withEffect">
                                  <p:stCondLst>
                                    <p:cond delay="100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grpId="0" nodeType="clickEffect">
                                  <p:stCondLst>
                                    <p:cond delay="0"/>
                                  </p:stCondLst>
                                  <p:childTnLst>
                                    <p:animClr clrSpc="hsl" dir="cw">
                                      <p:cBhvr override="childStyle">
                                        <p:cTn id="20" dur="500" fill="hold"/>
                                        <p:tgtEl>
                                          <p:spTgt spid="14"/>
                                        </p:tgtEl>
                                        <p:attrNameLst>
                                          <p:attrName>style.color</p:attrName>
                                        </p:attrNameLst>
                                      </p:cBhvr>
                                      <p:by>
                                        <p:hsl h="0" s="-70588" l="0"/>
                                      </p:by>
                                    </p:animClr>
                                    <p:animClr clrSpc="hsl" dir="cw">
                                      <p:cBhvr>
                                        <p:cTn id="21" dur="500" fill="hold"/>
                                        <p:tgtEl>
                                          <p:spTgt spid="14"/>
                                        </p:tgtEl>
                                        <p:attrNameLst>
                                          <p:attrName>fillcolor</p:attrName>
                                        </p:attrNameLst>
                                      </p:cBhvr>
                                      <p:by>
                                        <p:hsl h="0" s="-70588" l="0"/>
                                      </p:by>
                                    </p:animClr>
                                    <p:animClr clrSpc="hsl" dir="cw">
                                      <p:cBhvr>
                                        <p:cTn id="22" dur="500" fill="hold"/>
                                        <p:tgtEl>
                                          <p:spTgt spid="14"/>
                                        </p:tgtEl>
                                        <p:attrNameLst>
                                          <p:attrName>stroke.color</p:attrName>
                                        </p:attrNameLst>
                                      </p:cBhvr>
                                      <p:by>
                                        <p:hsl h="0" s="-70588" l="0"/>
                                      </p:by>
                                    </p:animClr>
                                    <p:set>
                                      <p:cBhvr>
                                        <p:cTn id="23" dur="500" fill="hold"/>
                                        <p:tgtEl>
                                          <p:spTgt spid="14"/>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13" grpId="0"/>
      <p:bldP spid="11" grpId="0" animBg="1"/>
      <p:bldP spid="14" grpId="0" animBg="1"/>
      <p:bldP spid="14" grpId="1" animBg="1"/>
      <p:bldP spid="18" grpId="0"/>
      <p:bldP spid="19" grpId="0"/>
      <p:bldP spid="2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artificial neural network (ANN)</a:t>
            </a:r>
          </a:p>
        </p:txBody>
      </p:sp>
      <p:grpSp>
        <p:nvGrpSpPr>
          <p:cNvPr id="9" name="Group 8"/>
          <p:cNvGrpSpPr/>
          <p:nvPr/>
        </p:nvGrpSpPr>
        <p:grpSpPr>
          <a:xfrm>
            <a:off x="1722506" y="2129589"/>
            <a:ext cx="2576623" cy="1179095"/>
            <a:chOff x="3312867" y="1299411"/>
            <a:chExt cx="3996394" cy="1828800"/>
          </a:xfrm>
        </p:grpSpPr>
        <p:sp>
          <p:nvSpPr>
            <p:cNvPr id="4" name="Oval 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4" idx="6"/>
              <a:endCxn id="14" idx="2"/>
            </p:cNvCxnSpPr>
            <p:nvPr/>
          </p:nvCxnSpPr>
          <p:spPr>
            <a:xfrm flipV="1">
              <a:off x="5141667" y="2213810"/>
              <a:ext cx="2167594"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1743771" y="4110789"/>
            <a:ext cx="2555358" cy="1179095"/>
            <a:chOff x="3312867" y="1299411"/>
            <a:chExt cx="3963412" cy="1828800"/>
          </a:xfrm>
        </p:grpSpPr>
        <p:sp>
          <p:nvSpPr>
            <p:cNvPr id="11" name="Oval 10"/>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11" idx="6"/>
              <a:endCxn id="17" idx="2"/>
            </p:cNvCxnSpPr>
            <p:nvPr/>
          </p:nvCxnSpPr>
          <p:spPr>
            <a:xfrm flipV="1">
              <a:off x="5141667" y="2213810"/>
              <a:ext cx="2134612"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4299129" y="2129588"/>
            <a:ext cx="2576623" cy="1458341"/>
            <a:chOff x="3312867" y="1299411"/>
            <a:chExt cx="3996394" cy="2261916"/>
          </a:xfrm>
        </p:grpSpPr>
        <p:sp>
          <p:nvSpPr>
            <p:cNvPr id="14" name="Oval 1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stCxn id="14" idx="6"/>
              <a:endCxn id="26" idx="2"/>
            </p:cNvCxnSpPr>
            <p:nvPr/>
          </p:nvCxnSpPr>
          <p:spPr>
            <a:xfrm>
              <a:off x="5141667" y="2213812"/>
              <a:ext cx="2167594" cy="1347515"/>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299129" y="3587929"/>
            <a:ext cx="2576623" cy="1701954"/>
            <a:chOff x="3312867" y="488446"/>
            <a:chExt cx="3996394" cy="2639765"/>
          </a:xfrm>
        </p:grpSpPr>
        <p:sp>
          <p:nvSpPr>
            <p:cNvPr id="17" name="Oval 16"/>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7" idx="6"/>
              <a:endCxn id="26" idx="2"/>
            </p:cNvCxnSpPr>
            <p:nvPr/>
          </p:nvCxnSpPr>
          <p:spPr>
            <a:xfrm flipV="1">
              <a:off x="5141667" y="488446"/>
              <a:ext cx="2167594" cy="17253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a:stCxn id="4" idx="6"/>
            <a:endCxn id="17" idx="2"/>
          </p:cNvCxnSpPr>
          <p:nvPr/>
        </p:nvCxnSpPr>
        <p:spPr>
          <a:xfrm>
            <a:off x="2901601" y="2719137"/>
            <a:ext cx="1397528" cy="1981199"/>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1" idx="6"/>
            <a:endCxn id="14" idx="2"/>
          </p:cNvCxnSpPr>
          <p:nvPr/>
        </p:nvCxnSpPr>
        <p:spPr>
          <a:xfrm flipV="1">
            <a:off x="2922866" y="2719136"/>
            <a:ext cx="1376263" cy="198120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26" name="Oval 25"/>
          <p:cNvSpPr>
            <a:spLocks noChangeAspect="1"/>
          </p:cNvSpPr>
          <p:nvPr/>
        </p:nvSpPr>
        <p:spPr>
          <a:xfrm>
            <a:off x="6875752" y="299838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p:cNvSpPr txBox="1"/>
              <p:nvPr/>
            </p:nvSpPr>
            <p:spPr>
              <a:xfrm>
                <a:off x="1985387" y="254442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1985387" y="2544425"/>
                <a:ext cx="695861" cy="276999"/>
              </a:xfrm>
              <a:prstGeom prst="rect">
                <a:avLst/>
              </a:prstGeom>
              <a:blipFill rotWithShape="0">
                <a:blip r:embed="rId2"/>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755677" y="4561835"/>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755677" y="4561835"/>
                <a:ext cx="1134018" cy="276999"/>
              </a:xfrm>
              <a:prstGeom prst="rect">
                <a:avLst/>
              </a:prstGeom>
              <a:blipFill rotWithShape="0">
                <a:blip r:embed="rId3"/>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7122253" y="3409635"/>
                <a:ext cx="686092" cy="2847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𝑌</m:t>
                          </m:r>
                        </m:e>
                      </m:acc>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7122253" y="3409635"/>
                <a:ext cx="686092" cy="284758"/>
              </a:xfrm>
              <a:prstGeom prst="rect">
                <a:avLst/>
              </a:prstGeom>
              <a:blipFill rotWithShape="0">
                <a:blip r:embed="rId4"/>
                <a:stretch>
                  <a:fillRect t="-23404" r="-8850"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5"/>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2</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6"/>
                <a:stretch>
                  <a:fillRect b="-17778"/>
                </a:stretch>
              </a:blipFill>
            </p:spPr>
            <p:txBody>
              <a:bodyPr/>
              <a:lstStyle/>
              <a:p>
                <a:r>
                  <a:rPr lang="en-US">
                    <a:noFill/>
                  </a:rPr>
                  <a:t> </a:t>
                </a:r>
              </a:p>
            </p:txBody>
          </p:sp>
        </mc:Fallback>
      </mc:AlternateContent>
      <p:sp>
        <p:nvSpPr>
          <p:cNvPr id="44" name="TextBox 43"/>
          <p:cNvSpPr txBox="1"/>
          <p:nvPr/>
        </p:nvSpPr>
        <p:spPr>
          <a:xfrm>
            <a:off x="1522530" y="1327484"/>
            <a:ext cx="1621574" cy="369332"/>
          </a:xfrm>
          <a:prstGeom prst="rect">
            <a:avLst/>
          </a:prstGeom>
          <a:noFill/>
        </p:spPr>
        <p:txBody>
          <a:bodyPr wrap="square" lIns="0" tIns="0" rIns="0" bIns="0" rtlCol="0">
            <a:spAutoFit/>
          </a:bodyPr>
          <a:lstStyle/>
          <a:p>
            <a:r>
              <a:rPr lang="en-US" sz="2400" dirty="0">
                <a:latin typeface="Karla" charset="0"/>
                <a:ea typeface="Karla" charset="0"/>
                <a:cs typeface="Karla" charset="0"/>
              </a:rPr>
              <a:t>Input layer </a:t>
            </a:r>
          </a:p>
        </p:txBody>
      </p:sp>
      <p:sp>
        <p:nvSpPr>
          <p:cNvPr id="45" name="TextBox 44"/>
          <p:cNvSpPr txBox="1"/>
          <p:nvPr/>
        </p:nvSpPr>
        <p:spPr>
          <a:xfrm>
            <a:off x="3925600" y="1369426"/>
            <a:ext cx="1926152" cy="369332"/>
          </a:xfrm>
          <a:prstGeom prst="rect">
            <a:avLst/>
          </a:prstGeom>
          <a:noFill/>
        </p:spPr>
        <p:txBody>
          <a:bodyPr wrap="square" lIns="0" tIns="0" rIns="0" bIns="0" rtlCol="0">
            <a:spAutoFit/>
          </a:bodyPr>
          <a:lstStyle/>
          <a:p>
            <a:r>
              <a:rPr lang="en-US" sz="2400" dirty="0">
                <a:latin typeface="Karla" charset="0"/>
                <a:ea typeface="Karla" charset="0"/>
                <a:cs typeface="Karla" charset="0"/>
              </a:rPr>
              <a:t>hidden layer </a:t>
            </a:r>
          </a:p>
        </p:txBody>
      </p:sp>
      <p:sp>
        <p:nvSpPr>
          <p:cNvPr id="46" name="TextBox 45"/>
          <p:cNvSpPr txBox="1"/>
          <p:nvPr/>
        </p:nvSpPr>
        <p:spPr>
          <a:xfrm>
            <a:off x="6633248" y="1369426"/>
            <a:ext cx="1966961" cy="369332"/>
          </a:xfrm>
          <a:prstGeom prst="rect">
            <a:avLst/>
          </a:prstGeom>
          <a:noFill/>
        </p:spPr>
        <p:txBody>
          <a:bodyPr wrap="square" lIns="0" tIns="0" rIns="0" bIns="0" rtlCol="0">
            <a:spAutoFit/>
          </a:bodyPr>
          <a:lstStyle/>
          <a:p>
            <a:r>
              <a:rPr lang="en-US" sz="2400" dirty="0">
                <a:latin typeface="Karla" charset="0"/>
                <a:ea typeface="Karla" charset="0"/>
                <a:cs typeface="Karla" charset="0"/>
              </a:rPr>
              <a:t>output layer </a:t>
            </a:r>
          </a:p>
        </p:txBody>
      </p:sp>
      <mc:AlternateContent xmlns:mc="http://schemas.openxmlformats.org/markup-compatibility/2006" xmlns:a14="http://schemas.microsoft.com/office/drawing/2010/main">
        <mc:Choice Requires="a14">
          <p:sp>
            <p:nvSpPr>
              <p:cNvPr id="47" name="TextBox 46"/>
              <p:cNvSpPr txBox="1"/>
              <p:nvPr/>
            </p:nvSpPr>
            <p:spPr>
              <a:xfrm>
                <a:off x="5478224" y="2085741"/>
                <a:ext cx="3711554" cy="557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𝑧</m:t>
                          </m:r>
                        </m:e>
                        <m:sub>
                          <m:r>
                            <a:rPr lang="en-US" b="0" i="1" smtClean="0">
                              <a:latin typeface="Cambria Math" charset="0"/>
                            </a:rPr>
                            <m:t>1</m:t>
                          </m:r>
                        </m:sub>
                      </m:sSub>
                      <m:r>
                        <a:rPr lang="en-US" b="0" i="1" smtClean="0">
                          <a:latin typeface="Cambria Math" charset="0"/>
                        </a:rPr>
                        <m:t>=</m:t>
                      </m:r>
                      <m:sSubSup>
                        <m:sSubSupPr>
                          <m:ctrlPr>
                            <a:rPr lang="en-US" b="0" i="1" smtClean="0">
                              <a:latin typeface="Cambria Math" panose="02040503050406030204" pitchFamily="18" charset="0"/>
                            </a:rPr>
                          </m:ctrlPr>
                        </m:sSubSupPr>
                        <m:e>
                          <m:r>
                            <a:rPr lang="en-US" b="0" i="1" smtClean="0">
                              <a:latin typeface="Cambria Math" charset="0"/>
                            </a:rPr>
                            <m:t>𝑊</m:t>
                          </m:r>
                        </m:e>
                        <m:sub>
                          <m:r>
                            <a:rPr lang="en-US" b="0" i="1" smtClean="0">
                              <a:latin typeface="Cambria Math" charset="0"/>
                            </a:rPr>
                            <m:t>1</m:t>
                          </m:r>
                        </m:sub>
                        <m:sup>
                          <m:r>
                            <a:rPr lang="en-US" b="0" i="1" smtClean="0">
                              <a:latin typeface="Cambria Math" charset="0"/>
                            </a:rPr>
                            <m:t>𝑇</m:t>
                          </m:r>
                        </m:sup>
                      </m:sSubSup>
                      <m:r>
                        <a:rPr lang="en-US" b="0" i="1" smtClean="0">
                          <a:latin typeface="Cambria Math" charset="0"/>
                        </a:rPr>
                        <m:t>𝑋</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11</m:t>
                          </m:r>
                        </m:sub>
                      </m:sSub>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12</m:t>
                          </m:r>
                        </m:sub>
                      </m:sSub>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2</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10</m:t>
                          </m:r>
                        </m:sub>
                      </m:sSub>
                    </m:oMath>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sub>
                      </m:sSub>
                      <m:r>
                        <a:rPr lang="en-US" b="0" i="1" smtClean="0">
                          <a:latin typeface="Cambria Math" charset="0"/>
                        </a:rPr>
                        <m:t>=</m:t>
                      </m:r>
                      <m:r>
                        <a:rPr lang="en-US" b="0" i="1" smtClean="0">
                          <a:latin typeface="Cambria Math" charset="0"/>
                        </a:rPr>
                        <m:t>𝑓</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𝑧</m:t>
                          </m:r>
                        </m:e>
                        <m:sub>
                          <m:r>
                            <a:rPr lang="en-US" b="0" i="1" smtClean="0">
                              <a:latin typeface="Cambria Math" charset="0"/>
                            </a:rPr>
                            <m:t>1</m:t>
                          </m:r>
                        </m:sub>
                      </m:sSub>
                      <m:r>
                        <a:rPr lang="en-US" b="0" i="1" smtClean="0">
                          <a:latin typeface="Cambria Math" charset="0"/>
                        </a:rPr>
                        <m:t>)</m:t>
                      </m:r>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5478224" y="2085741"/>
                <a:ext cx="3711554" cy="557332"/>
              </a:xfrm>
              <a:prstGeom prst="rect">
                <a:avLst/>
              </a:prstGeom>
              <a:blipFill rotWithShape="0">
                <a:blip r:embed="rId7"/>
                <a:stretch>
                  <a:fillRect b="-163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5478224" y="4978955"/>
                <a:ext cx="3711554" cy="8348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𝑧</m:t>
                          </m:r>
                        </m:e>
                        <m:sub>
                          <m:r>
                            <a:rPr lang="en-US" b="0" i="1" smtClean="0">
                              <a:latin typeface="Cambria Math" charset="0"/>
                            </a:rPr>
                            <m:t>2</m:t>
                          </m:r>
                        </m:sub>
                      </m:sSub>
                      <m:r>
                        <a:rPr lang="en-US" b="0" i="1" smtClean="0">
                          <a:latin typeface="Cambria Math" charset="0"/>
                        </a:rPr>
                        <m:t>=</m:t>
                      </m:r>
                      <m:sSubSup>
                        <m:sSubSupPr>
                          <m:ctrlPr>
                            <a:rPr lang="en-US" b="0" i="1" smtClean="0">
                              <a:latin typeface="Cambria Math" panose="02040503050406030204" pitchFamily="18" charset="0"/>
                            </a:rPr>
                          </m:ctrlPr>
                        </m:sSubSupPr>
                        <m:e>
                          <m:r>
                            <a:rPr lang="en-US" b="0" i="1" smtClean="0">
                              <a:latin typeface="Cambria Math" charset="0"/>
                            </a:rPr>
                            <m:t>𝑊</m:t>
                          </m:r>
                        </m:e>
                        <m:sub>
                          <m:r>
                            <a:rPr lang="en-US" b="0" i="1" smtClean="0">
                              <a:latin typeface="Cambria Math" charset="0"/>
                            </a:rPr>
                            <m:t>2</m:t>
                          </m:r>
                        </m:sub>
                        <m:sup>
                          <m:r>
                            <a:rPr lang="en-US" b="0" i="1" smtClean="0">
                              <a:latin typeface="Cambria Math" charset="0"/>
                            </a:rPr>
                            <m:t>𝑇</m:t>
                          </m:r>
                        </m:sup>
                      </m:sSubSup>
                      <m:r>
                        <a:rPr lang="en-US" b="0" i="1" smtClean="0">
                          <a:latin typeface="Cambria Math" charset="0"/>
                        </a:rPr>
                        <m:t>𝑋</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21</m:t>
                          </m:r>
                        </m:sub>
                      </m:sSub>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22</m:t>
                          </m:r>
                        </m:sub>
                      </m:sSub>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2</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20</m:t>
                          </m:r>
                        </m:sub>
                      </m:sSub>
                    </m:oMath>
                  </m:oMathPara>
                </a14:m>
                <a:endParaRPr lang="en-US" dirty="0"/>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  </m:t>
                          </m:r>
                          <m:r>
                            <m:rPr>
                              <m:sty m:val="p"/>
                            </m:rPr>
                            <a:rPr lang="en-US" i="1" smtClean="0">
                              <a:latin typeface="Cambria Math" charset="0"/>
                            </a:rPr>
                            <m:t>h</m:t>
                          </m:r>
                        </m:e>
                        <m:sub>
                          <m:r>
                            <a:rPr lang="en-US" b="0" i="1" smtClean="0">
                              <a:latin typeface="Cambria Math" charset="0"/>
                            </a:rPr>
                            <m:t>2</m:t>
                          </m:r>
                        </m:sub>
                      </m:sSub>
                      <m:r>
                        <a:rPr lang="en-US" i="1">
                          <a:latin typeface="Cambria Math" charset="0"/>
                        </a:rPr>
                        <m:t>=</m:t>
                      </m:r>
                      <m:r>
                        <a:rPr lang="en-US" i="1">
                          <a:latin typeface="Cambria Math" charset="0"/>
                        </a:rPr>
                        <m:t>𝑓</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𝑧</m:t>
                          </m:r>
                        </m:e>
                        <m:sub>
                          <m:r>
                            <a:rPr lang="en-US" b="0" i="1" smtClean="0">
                              <a:latin typeface="Cambria Math" charset="0"/>
                            </a:rPr>
                            <m:t>2</m:t>
                          </m:r>
                        </m:sub>
                      </m:sSub>
                      <m:r>
                        <a:rPr lang="en-US" i="1">
                          <a:latin typeface="Cambria Math" charset="0"/>
                        </a:rPr>
                        <m:t>)</m:t>
                      </m:r>
                    </m:oMath>
                  </m:oMathPara>
                </a14:m>
                <a:endParaRPr lang="en-US" dirty="0"/>
              </a:p>
              <a:p>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5478224" y="4978955"/>
                <a:ext cx="3711554" cy="834844"/>
              </a:xfrm>
              <a:prstGeom prst="rect">
                <a:avLst/>
              </a:prstGeom>
              <a:blipFill rotWithShape="0">
                <a:blip r:embed="rId8"/>
                <a:stretch>
                  <a:fillRect l="-3284" t="-14599" b="-25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8257163" y="3386157"/>
                <a:ext cx="1500780" cy="2844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𝑌</m:t>
                          </m:r>
                        </m:e>
                      </m:acc>
                      <m:r>
                        <a:rPr lang="en-US" b="0" i="1" smtClean="0">
                          <a:latin typeface="Cambria Math" charset="0"/>
                        </a:rPr>
                        <m:t>=</m:t>
                      </m:r>
                      <m:r>
                        <a:rPr lang="en-US" b="0" i="1" smtClean="0">
                          <a:latin typeface="Cambria Math" charset="0"/>
                        </a:rPr>
                        <m:t>𝑔</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2</m:t>
                          </m:r>
                        </m:sub>
                      </m:sSub>
                      <m:r>
                        <a:rPr lang="en-US" b="0" i="1" smtClean="0">
                          <a:latin typeface="Cambria Math" charset="0"/>
                        </a:rPr>
                        <m:t>)</m:t>
                      </m:r>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8257163" y="3386157"/>
                <a:ext cx="1500780" cy="284437"/>
              </a:xfrm>
              <a:prstGeom prst="rect">
                <a:avLst/>
              </a:prstGeom>
              <a:blipFill rotWithShape="0">
                <a:blip r:embed="rId9"/>
                <a:stretch>
                  <a:fillRect t="-23404" r="-2033" b="-34043"/>
                </a:stretch>
              </a:blipFill>
            </p:spPr>
            <p:txBody>
              <a:bodyPr/>
              <a:lstStyle/>
              <a:p>
                <a:r>
                  <a:rPr lang="en-US">
                    <a:noFill/>
                  </a:rPr>
                  <a:t> </a:t>
                </a:r>
              </a:p>
            </p:txBody>
          </p:sp>
        </mc:Fallback>
      </mc:AlternateContent>
      <p:sp>
        <p:nvSpPr>
          <p:cNvPr id="51" name="TextBox 50"/>
          <p:cNvSpPr txBox="1"/>
          <p:nvPr/>
        </p:nvSpPr>
        <p:spPr>
          <a:xfrm>
            <a:off x="8160205" y="4095303"/>
            <a:ext cx="1694695" cy="369332"/>
          </a:xfrm>
          <a:prstGeom prst="rect">
            <a:avLst/>
          </a:prstGeom>
          <a:solidFill>
            <a:schemeClr val="accent1">
              <a:lumMod val="40000"/>
              <a:lumOff val="60000"/>
            </a:schemeClr>
          </a:solidFill>
        </p:spPr>
        <p:txBody>
          <a:bodyPr wrap="none" rtlCol="0">
            <a:spAutoFit/>
          </a:bodyPr>
          <a:lstStyle/>
          <a:p>
            <a:r>
              <a:rPr lang="en-US" dirty="0"/>
              <a:t>Output function</a:t>
            </a:r>
          </a:p>
        </p:txBody>
      </p:sp>
      <p:cxnSp>
        <p:nvCxnSpPr>
          <p:cNvPr id="53" name="Straight Arrow Connector 52"/>
          <p:cNvCxnSpPr/>
          <p:nvPr/>
        </p:nvCxnSpPr>
        <p:spPr>
          <a:xfrm flipH="1" flipV="1">
            <a:off x="8843543" y="3744479"/>
            <a:ext cx="0" cy="35082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p:cNvSpPr txBox="1"/>
              <p:nvPr/>
            </p:nvSpPr>
            <p:spPr>
              <a:xfrm>
                <a:off x="10215154" y="3375907"/>
                <a:ext cx="1500780" cy="2844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r>
                        <a:rPr lang="en-US" b="0" i="1" smtClean="0">
                          <a:latin typeface="Cambria Math" charset="0"/>
                        </a:rPr>
                        <m:t>=</m:t>
                      </m:r>
                      <m:r>
                        <a:rPr lang="en-US" b="0" i="1" smtClean="0">
                          <a:latin typeface="Cambria Math" charset="0"/>
                        </a:rPr>
                        <m:t>ℒ</m:t>
                      </m:r>
                      <m:r>
                        <a:rPr lang="en-US" b="0" i="1" smtClean="0">
                          <a:latin typeface="Cambria Math" charset="0"/>
                        </a:rPr>
                        <m:t>(</m:t>
                      </m:r>
                      <m:acc>
                        <m:accPr>
                          <m:chr m:val="̂"/>
                          <m:ctrlPr>
                            <a:rPr lang="en-US" i="1">
                              <a:latin typeface="Cambria Math" panose="02040503050406030204" pitchFamily="18" charset="0"/>
                            </a:rPr>
                          </m:ctrlPr>
                        </m:accPr>
                        <m:e>
                          <m:r>
                            <a:rPr lang="en-US" i="1">
                              <a:latin typeface="Cambria Math" charset="0"/>
                            </a:rPr>
                            <m:t>𝑌</m:t>
                          </m:r>
                        </m:e>
                      </m:acc>
                      <m:r>
                        <a:rPr lang="en-US" b="0" i="0" smtClean="0">
                          <a:latin typeface="Cambria Math" charset="0"/>
                        </a:rPr>
                        <m:t>,</m:t>
                      </m:r>
                      <m:r>
                        <a:rPr lang="en-US" b="0" i="1" smtClean="0">
                          <a:latin typeface="Cambria Math" charset="0"/>
                        </a:rPr>
                        <m:t>𝑌</m:t>
                      </m:r>
                      <m:r>
                        <a:rPr lang="en-US" b="0" i="0" smtClean="0">
                          <a:latin typeface="Cambria Math" charset="0"/>
                        </a:rPr>
                        <m:t>)</m:t>
                      </m:r>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10215154" y="3375907"/>
                <a:ext cx="1500780" cy="284437"/>
              </a:xfrm>
              <a:prstGeom prst="rect">
                <a:avLst/>
              </a:prstGeom>
              <a:blipFill rotWithShape="0">
                <a:blip r:embed="rId10"/>
                <a:stretch>
                  <a:fillRect t="-26087" b="-36957"/>
                </a:stretch>
              </a:blipFill>
            </p:spPr>
            <p:txBody>
              <a:bodyPr/>
              <a:lstStyle/>
              <a:p>
                <a:r>
                  <a:rPr lang="en-US">
                    <a:noFill/>
                  </a:rPr>
                  <a:t> </a:t>
                </a:r>
              </a:p>
            </p:txBody>
          </p:sp>
        </mc:Fallback>
      </mc:AlternateContent>
      <p:cxnSp>
        <p:nvCxnSpPr>
          <p:cNvPr id="56" name="Straight Arrow Connector 55"/>
          <p:cNvCxnSpPr/>
          <p:nvPr/>
        </p:nvCxnSpPr>
        <p:spPr>
          <a:xfrm flipV="1">
            <a:off x="9797132" y="3528375"/>
            <a:ext cx="457211" cy="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9993485" y="4090880"/>
            <a:ext cx="1422184" cy="369332"/>
          </a:xfrm>
          <a:prstGeom prst="rect">
            <a:avLst/>
          </a:prstGeom>
          <a:solidFill>
            <a:schemeClr val="accent1">
              <a:lumMod val="40000"/>
              <a:lumOff val="60000"/>
            </a:schemeClr>
          </a:solidFill>
        </p:spPr>
        <p:txBody>
          <a:bodyPr wrap="none" rtlCol="0">
            <a:spAutoFit/>
          </a:bodyPr>
          <a:lstStyle/>
          <a:p>
            <a:r>
              <a:rPr lang="en-US"/>
              <a:t>Loss function</a:t>
            </a:r>
            <a:endParaRPr lang="en-US" dirty="0"/>
          </a:p>
        </p:txBody>
      </p:sp>
      <p:cxnSp>
        <p:nvCxnSpPr>
          <p:cNvPr id="63" name="Straight Arrow Connector 62"/>
          <p:cNvCxnSpPr/>
          <p:nvPr/>
        </p:nvCxnSpPr>
        <p:spPr>
          <a:xfrm flipH="1" flipV="1">
            <a:off x="10704577" y="3740055"/>
            <a:ext cx="0" cy="35082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1755677" y="5812742"/>
            <a:ext cx="10012151"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will talk later about the choice of the output layer and the loss function. So far we consider sigmoid as the output and log-</a:t>
            </a:r>
            <a:r>
              <a:rPr lang="en-US" sz="2400" dirty="0" err="1">
                <a:solidFill>
                  <a:schemeClr val="tx1">
                    <a:lumMod val="75000"/>
                    <a:lumOff val="25000"/>
                  </a:schemeClr>
                </a:solidFill>
                <a:latin typeface="Karla" charset="0"/>
                <a:ea typeface="Karla" charset="0"/>
                <a:cs typeface="Karla" charset="0"/>
              </a:rPr>
              <a:t>bernouli</a:t>
            </a:r>
            <a:r>
              <a:rPr lang="en-US" sz="2400" dirty="0">
                <a:solidFill>
                  <a:schemeClr val="tx1">
                    <a:lumMod val="75000"/>
                    <a:lumOff val="25000"/>
                  </a:schemeClr>
                </a:solidFill>
                <a:latin typeface="Karla" charset="0"/>
                <a:ea typeface="Karla" charset="0"/>
                <a:cs typeface="Karla" charset="0"/>
              </a:rPr>
              <a:t>.</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0193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P spid="50" grpId="0"/>
      <p:bldP spid="51" grpId="0" animBg="1"/>
      <p:bldP spid="55" grpId="0"/>
      <p:bldP spid="62" grpId="0" animBg="1"/>
      <p:bldP spid="6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artificial neural network (ANN)</a:t>
            </a:r>
          </a:p>
        </p:txBody>
      </p:sp>
      <p:grpSp>
        <p:nvGrpSpPr>
          <p:cNvPr id="9" name="Group 8"/>
          <p:cNvGrpSpPr/>
          <p:nvPr/>
        </p:nvGrpSpPr>
        <p:grpSpPr>
          <a:xfrm>
            <a:off x="1722506" y="2129589"/>
            <a:ext cx="2576623" cy="1179095"/>
            <a:chOff x="3312867" y="1299411"/>
            <a:chExt cx="3996394" cy="1828800"/>
          </a:xfrm>
        </p:grpSpPr>
        <p:sp>
          <p:nvSpPr>
            <p:cNvPr id="4" name="Oval 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4" idx="6"/>
              <a:endCxn id="14" idx="2"/>
            </p:cNvCxnSpPr>
            <p:nvPr/>
          </p:nvCxnSpPr>
          <p:spPr>
            <a:xfrm flipV="1">
              <a:off x="5141667" y="2213810"/>
              <a:ext cx="2167594"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4299129" y="4110788"/>
            <a:ext cx="2555358" cy="1179095"/>
            <a:chOff x="3312867" y="1299411"/>
            <a:chExt cx="3963412" cy="1828800"/>
          </a:xfrm>
        </p:grpSpPr>
        <p:sp>
          <p:nvSpPr>
            <p:cNvPr id="11" name="Oval 10"/>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11" idx="6"/>
              <a:endCxn id="17" idx="2"/>
            </p:cNvCxnSpPr>
            <p:nvPr/>
          </p:nvCxnSpPr>
          <p:spPr>
            <a:xfrm flipV="1">
              <a:off x="5141667" y="2213810"/>
              <a:ext cx="2134612"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4299129" y="2129588"/>
            <a:ext cx="2576623" cy="1179095"/>
            <a:chOff x="3312867" y="1299411"/>
            <a:chExt cx="3996394" cy="1828800"/>
          </a:xfrm>
        </p:grpSpPr>
        <p:sp>
          <p:nvSpPr>
            <p:cNvPr id="14" name="Oval 1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stCxn id="14" idx="6"/>
              <a:endCxn id="67" idx="2"/>
            </p:cNvCxnSpPr>
            <p:nvPr/>
          </p:nvCxnSpPr>
          <p:spPr>
            <a:xfrm flipV="1">
              <a:off x="5141667" y="2208495"/>
              <a:ext cx="2167594" cy="531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a:stCxn id="4" idx="6"/>
            <a:endCxn id="17" idx="2"/>
          </p:cNvCxnSpPr>
          <p:nvPr/>
        </p:nvCxnSpPr>
        <p:spPr>
          <a:xfrm>
            <a:off x="2901601" y="2719137"/>
            <a:ext cx="1397528" cy="1981199"/>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1985387" y="254442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1985387" y="2544425"/>
                <a:ext cx="695861" cy="276999"/>
              </a:xfrm>
              <a:prstGeom prst="rect">
                <a:avLst/>
              </a:prstGeom>
              <a:blipFill rotWithShape="0">
                <a:blip r:embed="rId2"/>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755677" y="4561835"/>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755677" y="4561835"/>
                <a:ext cx="1134018" cy="276999"/>
              </a:xfrm>
              <a:prstGeom prst="rect">
                <a:avLst/>
              </a:prstGeom>
              <a:blipFill rotWithShape="0">
                <a:blip r:embed="rId3"/>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698876" y="3493308"/>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9698876" y="3493308"/>
                <a:ext cx="686092" cy="280333"/>
              </a:xfrm>
              <a:prstGeom prst="rect">
                <a:avLst/>
              </a:prstGeom>
              <a:blipFill rotWithShape="0">
                <a:blip r:embed="rId4"/>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5"/>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12</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6"/>
                <a:stretch>
                  <a:fillRect b="-17778"/>
                </a:stretch>
              </a:blipFill>
            </p:spPr>
            <p:txBody>
              <a:bodyPr/>
              <a:lstStyle/>
              <a:p>
                <a:r>
                  <a:rPr lang="en-US">
                    <a:noFill/>
                  </a:rPr>
                  <a:t> </a:t>
                </a:r>
              </a:p>
            </p:txBody>
          </p:sp>
        </mc:Fallback>
      </mc:AlternateContent>
      <p:sp>
        <p:nvSpPr>
          <p:cNvPr id="44" name="TextBox 43"/>
          <p:cNvSpPr txBox="1"/>
          <p:nvPr/>
        </p:nvSpPr>
        <p:spPr>
          <a:xfrm>
            <a:off x="1522530" y="1327484"/>
            <a:ext cx="1621574" cy="369332"/>
          </a:xfrm>
          <a:prstGeom prst="rect">
            <a:avLst/>
          </a:prstGeom>
          <a:noFill/>
        </p:spPr>
        <p:txBody>
          <a:bodyPr wrap="square" lIns="0" tIns="0" rIns="0" bIns="0" rtlCol="0">
            <a:spAutoFit/>
          </a:bodyPr>
          <a:lstStyle/>
          <a:p>
            <a:r>
              <a:rPr lang="en-US" sz="2400" dirty="0">
                <a:latin typeface="Karla" charset="0"/>
                <a:ea typeface="Karla" charset="0"/>
                <a:cs typeface="Karla" charset="0"/>
              </a:rPr>
              <a:t>Input layer </a:t>
            </a:r>
          </a:p>
        </p:txBody>
      </p:sp>
      <p:sp>
        <p:nvSpPr>
          <p:cNvPr id="45" name="TextBox 44"/>
          <p:cNvSpPr txBox="1"/>
          <p:nvPr/>
        </p:nvSpPr>
        <p:spPr>
          <a:xfrm>
            <a:off x="3925600" y="1369426"/>
            <a:ext cx="2170400" cy="369332"/>
          </a:xfrm>
          <a:prstGeom prst="rect">
            <a:avLst/>
          </a:prstGeom>
          <a:noFill/>
        </p:spPr>
        <p:txBody>
          <a:bodyPr wrap="square" lIns="0" tIns="0" rIns="0" bIns="0" rtlCol="0">
            <a:spAutoFit/>
          </a:bodyPr>
          <a:lstStyle/>
          <a:p>
            <a:r>
              <a:rPr lang="en-US" sz="2400">
                <a:latin typeface="Karla" charset="0"/>
                <a:ea typeface="Karla" charset="0"/>
                <a:cs typeface="Karla" charset="0"/>
              </a:rPr>
              <a:t>hidden layer 1</a:t>
            </a:r>
            <a:endParaRPr lang="en-US" sz="2400" dirty="0">
              <a:latin typeface="Karla" charset="0"/>
              <a:ea typeface="Karla" charset="0"/>
              <a:cs typeface="Karla" charset="0"/>
            </a:endParaRPr>
          </a:p>
        </p:txBody>
      </p:sp>
      <p:sp>
        <p:nvSpPr>
          <p:cNvPr id="46" name="TextBox 45"/>
          <p:cNvSpPr txBox="1"/>
          <p:nvPr/>
        </p:nvSpPr>
        <p:spPr>
          <a:xfrm>
            <a:off x="9244815" y="1366851"/>
            <a:ext cx="1966961" cy="369332"/>
          </a:xfrm>
          <a:prstGeom prst="rect">
            <a:avLst/>
          </a:prstGeom>
          <a:noFill/>
        </p:spPr>
        <p:txBody>
          <a:bodyPr wrap="square" lIns="0" tIns="0" rIns="0" bIns="0" rtlCol="0">
            <a:spAutoFit/>
          </a:bodyPr>
          <a:lstStyle/>
          <a:p>
            <a:r>
              <a:rPr lang="en-US" sz="2400" dirty="0">
                <a:latin typeface="Karla" charset="0"/>
                <a:ea typeface="Karla" charset="0"/>
                <a:cs typeface="Karla" charset="0"/>
              </a:rPr>
              <a:t>output layer </a:t>
            </a:r>
          </a:p>
        </p:txBody>
      </p:sp>
      <p:grpSp>
        <p:nvGrpSpPr>
          <p:cNvPr id="57" name="Group 56"/>
          <p:cNvGrpSpPr/>
          <p:nvPr/>
        </p:nvGrpSpPr>
        <p:grpSpPr>
          <a:xfrm>
            <a:off x="1743769" y="4110788"/>
            <a:ext cx="2555360" cy="1179095"/>
            <a:chOff x="3439720" y="1249823"/>
            <a:chExt cx="3963415" cy="1828800"/>
          </a:xfrm>
        </p:grpSpPr>
        <p:sp>
          <p:nvSpPr>
            <p:cNvPr id="58" name="Oval 5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Arrow Connector 58"/>
            <p:cNvCxnSpPr>
              <a:stCxn id="58" idx="6"/>
              <a:endCxn id="11" idx="2"/>
            </p:cNvCxnSpPr>
            <p:nvPr/>
          </p:nvCxnSpPr>
          <p:spPr>
            <a:xfrm>
              <a:off x="5268520" y="2164224"/>
              <a:ext cx="2134615"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60" name="Group 59"/>
          <p:cNvGrpSpPr/>
          <p:nvPr/>
        </p:nvGrpSpPr>
        <p:grpSpPr>
          <a:xfrm>
            <a:off x="6854487" y="3633477"/>
            <a:ext cx="2576623" cy="1701954"/>
            <a:chOff x="3312867" y="488446"/>
            <a:chExt cx="3996394" cy="2639765"/>
          </a:xfrm>
        </p:grpSpPr>
        <p:sp>
          <p:nvSpPr>
            <p:cNvPr id="61" name="Oval 60"/>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Arrow Connector 64"/>
            <p:cNvCxnSpPr/>
            <p:nvPr/>
          </p:nvCxnSpPr>
          <p:spPr>
            <a:xfrm flipV="1">
              <a:off x="5141667" y="488446"/>
              <a:ext cx="2167594" cy="17253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66" name="Group 65"/>
          <p:cNvGrpSpPr/>
          <p:nvPr/>
        </p:nvGrpSpPr>
        <p:grpSpPr>
          <a:xfrm>
            <a:off x="2922864" y="2126160"/>
            <a:ext cx="5131983" cy="2574176"/>
            <a:chOff x="-2818142" y="1299411"/>
            <a:chExt cx="7959809" cy="3992599"/>
          </a:xfrm>
        </p:grpSpPr>
        <p:sp>
          <p:nvSpPr>
            <p:cNvPr id="67" name="Oval 66"/>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p:cNvCxnSpPr>
              <a:stCxn id="58" idx="6"/>
              <a:endCxn id="14" idx="2"/>
            </p:cNvCxnSpPr>
            <p:nvPr/>
          </p:nvCxnSpPr>
          <p:spPr>
            <a:xfrm flipV="1">
              <a:off x="-2818142" y="2219129"/>
              <a:ext cx="2134615" cy="307288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69" name="Straight Arrow Connector 68"/>
          <p:cNvCxnSpPr>
            <a:stCxn id="14" idx="6"/>
            <a:endCxn id="61" idx="2"/>
          </p:cNvCxnSpPr>
          <p:nvPr/>
        </p:nvCxnSpPr>
        <p:spPr>
          <a:xfrm>
            <a:off x="5478224" y="2719136"/>
            <a:ext cx="1376263" cy="2026748"/>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11" idx="6"/>
            <a:endCxn id="67" idx="2"/>
          </p:cNvCxnSpPr>
          <p:nvPr/>
        </p:nvCxnSpPr>
        <p:spPr>
          <a:xfrm flipV="1">
            <a:off x="5478224" y="2715708"/>
            <a:ext cx="1397528" cy="1984628"/>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67" idx="6"/>
          </p:cNvCxnSpPr>
          <p:nvPr/>
        </p:nvCxnSpPr>
        <p:spPr>
          <a:xfrm>
            <a:off x="8054847" y="2715708"/>
            <a:ext cx="1376263" cy="960005"/>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p:cNvSpPr txBox="1"/>
              <p:nvPr/>
            </p:nvSpPr>
            <p:spPr>
              <a:xfrm>
                <a:off x="7125493" y="2574166"/>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21</m:t>
                          </m:r>
                        </m:sub>
                      </m:sSub>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7125493" y="2574166"/>
                <a:ext cx="695861" cy="276999"/>
              </a:xfrm>
              <a:prstGeom prst="rect">
                <a:avLst/>
              </a:prstGeom>
              <a:blipFill rotWithShape="0">
                <a:blip r:embed="rId7"/>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7125493" y="4553809"/>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22</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553809"/>
                <a:ext cx="695861" cy="276999"/>
              </a:xfrm>
              <a:prstGeom prst="rect">
                <a:avLst/>
              </a:prstGeom>
              <a:blipFill rotWithShape="0">
                <a:blip r:embed="rId8"/>
                <a:stretch>
                  <a:fillRect b="-17778"/>
                </a:stretch>
              </a:blipFill>
            </p:spPr>
            <p:txBody>
              <a:bodyPr/>
              <a:lstStyle/>
              <a:p>
                <a:r>
                  <a:rPr lang="en-US">
                    <a:noFill/>
                  </a:rPr>
                  <a:t> </a:t>
                </a:r>
              </a:p>
            </p:txBody>
          </p:sp>
        </mc:Fallback>
      </mc:AlternateContent>
      <p:sp>
        <p:nvSpPr>
          <p:cNvPr id="74" name="Oval 73"/>
          <p:cNvSpPr>
            <a:spLocks noChangeAspect="1"/>
          </p:cNvSpPr>
          <p:nvPr/>
        </p:nvSpPr>
        <p:spPr>
          <a:xfrm>
            <a:off x="9452375" y="304392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6388223" y="1366851"/>
            <a:ext cx="2170400" cy="369332"/>
          </a:xfrm>
          <a:prstGeom prst="rect">
            <a:avLst/>
          </a:prstGeom>
          <a:noFill/>
        </p:spPr>
        <p:txBody>
          <a:bodyPr wrap="square" lIns="0" tIns="0" rIns="0" bIns="0" rtlCol="0">
            <a:spAutoFit/>
          </a:bodyPr>
          <a:lstStyle/>
          <a:p>
            <a:r>
              <a:rPr lang="en-US" sz="2400" dirty="0">
                <a:latin typeface="Karla" charset="0"/>
                <a:ea typeface="Karla" charset="0"/>
                <a:cs typeface="Karla" charset="0"/>
              </a:rPr>
              <a:t>hidden layer 2</a:t>
            </a:r>
          </a:p>
        </p:txBody>
      </p:sp>
    </p:spTree>
    <p:extLst>
      <p:ext uri="{BB962C8B-B14F-4D97-AF65-F5344CB8AC3E}">
        <p14:creationId xmlns:p14="http://schemas.microsoft.com/office/powerpoint/2010/main" val="31602102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artificial neural network (ANN)</a:t>
            </a:r>
          </a:p>
        </p:txBody>
      </p:sp>
      <p:grpSp>
        <p:nvGrpSpPr>
          <p:cNvPr id="9" name="Group 8"/>
          <p:cNvGrpSpPr/>
          <p:nvPr/>
        </p:nvGrpSpPr>
        <p:grpSpPr>
          <a:xfrm>
            <a:off x="1722506" y="2129589"/>
            <a:ext cx="2576623" cy="1179095"/>
            <a:chOff x="3312867" y="1299411"/>
            <a:chExt cx="3996394" cy="1828800"/>
          </a:xfrm>
        </p:grpSpPr>
        <p:sp>
          <p:nvSpPr>
            <p:cNvPr id="4" name="Oval 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4" idx="6"/>
              <a:endCxn id="14" idx="2"/>
            </p:cNvCxnSpPr>
            <p:nvPr/>
          </p:nvCxnSpPr>
          <p:spPr>
            <a:xfrm flipV="1">
              <a:off x="5141667" y="2213810"/>
              <a:ext cx="2167594"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11" name="Oval 10"/>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a:spLocks noChangeAspect="1"/>
          </p:cNvSpPr>
          <p:nvPr/>
        </p:nvSpPr>
        <p:spPr>
          <a:xfrm>
            <a:off x="4299129" y="21295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4" idx="6"/>
          </p:cNvCxnSpPr>
          <p:nvPr/>
        </p:nvCxnSpPr>
        <p:spPr>
          <a:xfrm>
            <a:off x="2901601" y="2719137"/>
            <a:ext cx="1397528" cy="1981199"/>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1985387" y="254442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1985387" y="2544425"/>
                <a:ext cx="695861" cy="276999"/>
              </a:xfrm>
              <a:prstGeom prst="rect">
                <a:avLst/>
              </a:prstGeom>
              <a:blipFill rotWithShape="0">
                <a:blip r:embed="rId2"/>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755677" y="4561835"/>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755677" y="4561835"/>
                <a:ext cx="1134018" cy="276999"/>
              </a:xfrm>
              <a:prstGeom prst="rect">
                <a:avLst/>
              </a:prstGeom>
              <a:blipFill rotWithShape="0">
                <a:blip r:embed="rId3"/>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698876" y="3493308"/>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9698876" y="3493308"/>
                <a:ext cx="686092" cy="280333"/>
              </a:xfrm>
              <a:prstGeom prst="rect">
                <a:avLst/>
              </a:prstGeom>
              <a:blipFill rotWithShape="0">
                <a:blip r:embed="rId4"/>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5"/>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12</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6"/>
                <a:stretch>
                  <a:fillRect b="-17778"/>
                </a:stretch>
              </a:blipFill>
            </p:spPr>
            <p:txBody>
              <a:bodyPr/>
              <a:lstStyle/>
              <a:p>
                <a:r>
                  <a:rPr lang="en-US">
                    <a:noFill/>
                  </a:rPr>
                  <a:t> </a:t>
                </a:r>
              </a:p>
            </p:txBody>
          </p:sp>
        </mc:Fallback>
      </mc:AlternateContent>
      <p:sp>
        <p:nvSpPr>
          <p:cNvPr id="44" name="TextBox 43"/>
          <p:cNvSpPr txBox="1"/>
          <p:nvPr/>
        </p:nvSpPr>
        <p:spPr>
          <a:xfrm>
            <a:off x="1522530" y="1327484"/>
            <a:ext cx="1621574" cy="369332"/>
          </a:xfrm>
          <a:prstGeom prst="rect">
            <a:avLst/>
          </a:prstGeom>
          <a:noFill/>
        </p:spPr>
        <p:txBody>
          <a:bodyPr wrap="square" lIns="0" tIns="0" rIns="0" bIns="0" rtlCol="0">
            <a:spAutoFit/>
          </a:bodyPr>
          <a:lstStyle/>
          <a:p>
            <a:r>
              <a:rPr lang="en-US" sz="2400" dirty="0">
                <a:latin typeface="Karla" charset="0"/>
                <a:ea typeface="Karla" charset="0"/>
                <a:cs typeface="Karla" charset="0"/>
              </a:rPr>
              <a:t>Input layer </a:t>
            </a:r>
          </a:p>
        </p:txBody>
      </p:sp>
      <p:sp>
        <p:nvSpPr>
          <p:cNvPr id="45" name="TextBox 44"/>
          <p:cNvSpPr txBox="1"/>
          <p:nvPr/>
        </p:nvSpPr>
        <p:spPr>
          <a:xfrm>
            <a:off x="3925600" y="1369426"/>
            <a:ext cx="2170400" cy="369332"/>
          </a:xfrm>
          <a:prstGeom prst="rect">
            <a:avLst/>
          </a:prstGeom>
          <a:noFill/>
        </p:spPr>
        <p:txBody>
          <a:bodyPr wrap="square" lIns="0" tIns="0" rIns="0" bIns="0" rtlCol="0">
            <a:spAutoFit/>
          </a:bodyPr>
          <a:lstStyle/>
          <a:p>
            <a:r>
              <a:rPr lang="en-US" sz="2400" dirty="0">
                <a:latin typeface="Karla" charset="0"/>
                <a:ea typeface="Karla" charset="0"/>
                <a:cs typeface="Karla" charset="0"/>
              </a:rPr>
              <a:t>hidden layer 1</a:t>
            </a:r>
          </a:p>
        </p:txBody>
      </p:sp>
      <p:sp>
        <p:nvSpPr>
          <p:cNvPr id="46" name="TextBox 45"/>
          <p:cNvSpPr txBox="1"/>
          <p:nvPr/>
        </p:nvSpPr>
        <p:spPr>
          <a:xfrm>
            <a:off x="9244815" y="1366851"/>
            <a:ext cx="1966961" cy="369332"/>
          </a:xfrm>
          <a:prstGeom prst="rect">
            <a:avLst/>
          </a:prstGeom>
          <a:noFill/>
        </p:spPr>
        <p:txBody>
          <a:bodyPr wrap="square" lIns="0" tIns="0" rIns="0" bIns="0" rtlCol="0">
            <a:spAutoFit/>
          </a:bodyPr>
          <a:lstStyle/>
          <a:p>
            <a:r>
              <a:rPr lang="en-US" sz="2400" dirty="0">
                <a:latin typeface="Karla" charset="0"/>
                <a:ea typeface="Karla" charset="0"/>
                <a:cs typeface="Karla" charset="0"/>
              </a:rPr>
              <a:t>output layer </a:t>
            </a:r>
          </a:p>
        </p:txBody>
      </p:sp>
      <p:grpSp>
        <p:nvGrpSpPr>
          <p:cNvPr id="57" name="Group 56"/>
          <p:cNvGrpSpPr/>
          <p:nvPr/>
        </p:nvGrpSpPr>
        <p:grpSpPr>
          <a:xfrm>
            <a:off x="1743769" y="4110788"/>
            <a:ext cx="2555360" cy="1179095"/>
            <a:chOff x="3439720" y="1249823"/>
            <a:chExt cx="3963415" cy="1828800"/>
          </a:xfrm>
        </p:grpSpPr>
        <p:sp>
          <p:nvSpPr>
            <p:cNvPr id="58" name="Oval 5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Arrow Connector 58"/>
            <p:cNvCxnSpPr>
              <a:stCxn id="58" idx="6"/>
              <a:endCxn id="11" idx="2"/>
            </p:cNvCxnSpPr>
            <p:nvPr/>
          </p:nvCxnSpPr>
          <p:spPr>
            <a:xfrm>
              <a:off x="5268520" y="2164224"/>
              <a:ext cx="2134615"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60" name="Group 59"/>
          <p:cNvGrpSpPr/>
          <p:nvPr/>
        </p:nvGrpSpPr>
        <p:grpSpPr>
          <a:xfrm>
            <a:off x="6854487" y="3633477"/>
            <a:ext cx="2576623" cy="1701954"/>
            <a:chOff x="3312867" y="488446"/>
            <a:chExt cx="3996394" cy="2639765"/>
          </a:xfrm>
        </p:grpSpPr>
        <p:sp>
          <p:nvSpPr>
            <p:cNvPr id="61" name="Oval 60"/>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Arrow Connector 64"/>
            <p:cNvCxnSpPr/>
            <p:nvPr/>
          </p:nvCxnSpPr>
          <p:spPr>
            <a:xfrm flipV="1">
              <a:off x="5141667" y="488446"/>
              <a:ext cx="2167594" cy="17253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66" name="Group 65"/>
          <p:cNvGrpSpPr/>
          <p:nvPr/>
        </p:nvGrpSpPr>
        <p:grpSpPr>
          <a:xfrm>
            <a:off x="2922864" y="2126160"/>
            <a:ext cx="5131983" cy="2574176"/>
            <a:chOff x="-2818142" y="1299411"/>
            <a:chExt cx="7959809" cy="3992599"/>
          </a:xfrm>
        </p:grpSpPr>
        <p:sp>
          <p:nvSpPr>
            <p:cNvPr id="67" name="Oval 66"/>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p:cNvCxnSpPr>
              <a:stCxn id="58" idx="6"/>
              <a:endCxn id="14" idx="2"/>
            </p:cNvCxnSpPr>
            <p:nvPr/>
          </p:nvCxnSpPr>
          <p:spPr>
            <a:xfrm flipV="1">
              <a:off x="-2818142" y="2219129"/>
              <a:ext cx="2134615" cy="307288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71" name="Straight Arrow Connector 70"/>
          <p:cNvCxnSpPr>
            <a:stCxn id="67" idx="6"/>
          </p:cNvCxnSpPr>
          <p:nvPr/>
        </p:nvCxnSpPr>
        <p:spPr>
          <a:xfrm>
            <a:off x="8054847" y="2715708"/>
            <a:ext cx="1376263" cy="960005"/>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p:cNvSpPr txBox="1"/>
              <p:nvPr/>
            </p:nvSpPr>
            <p:spPr>
              <a:xfrm>
                <a:off x="7125493" y="2574166"/>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7125493" y="2574166"/>
                <a:ext cx="695861" cy="276999"/>
              </a:xfrm>
              <a:prstGeom prst="rect">
                <a:avLst/>
              </a:prstGeom>
              <a:blipFill rotWithShape="0">
                <a:blip r:embed="rId7"/>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7125493" y="4553809"/>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2</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553809"/>
                <a:ext cx="695861" cy="276999"/>
              </a:xfrm>
              <a:prstGeom prst="rect">
                <a:avLst/>
              </a:prstGeom>
              <a:blipFill rotWithShape="0">
                <a:blip r:embed="rId8"/>
                <a:stretch>
                  <a:fillRect b="-17778"/>
                </a:stretch>
              </a:blipFill>
            </p:spPr>
            <p:txBody>
              <a:bodyPr/>
              <a:lstStyle/>
              <a:p>
                <a:r>
                  <a:rPr lang="en-US">
                    <a:noFill/>
                  </a:rPr>
                  <a:t> </a:t>
                </a:r>
              </a:p>
            </p:txBody>
          </p:sp>
        </mc:Fallback>
      </mc:AlternateContent>
      <p:sp>
        <p:nvSpPr>
          <p:cNvPr id="74" name="Oval 73"/>
          <p:cNvSpPr>
            <a:spLocks noChangeAspect="1"/>
          </p:cNvSpPr>
          <p:nvPr/>
        </p:nvSpPr>
        <p:spPr>
          <a:xfrm>
            <a:off x="9452375" y="304392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6388223" y="1366851"/>
            <a:ext cx="2170400" cy="369332"/>
          </a:xfrm>
          <a:prstGeom prst="rect">
            <a:avLst/>
          </a:prstGeom>
          <a:solidFill>
            <a:schemeClr val="tx2">
              <a:lumMod val="20000"/>
              <a:lumOff val="80000"/>
            </a:schemeClr>
          </a:solidFill>
        </p:spPr>
        <p:txBody>
          <a:bodyPr wrap="square" lIns="0" tIns="0" rIns="0" bIns="0" rtlCol="0">
            <a:spAutoFit/>
          </a:bodyPr>
          <a:lstStyle/>
          <a:p>
            <a:r>
              <a:rPr lang="en-US" sz="2400" dirty="0">
                <a:latin typeface="Karla" charset="0"/>
                <a:ea typeface="Karla" charset="0"/>
                <a:cs typeface="Karla" charset="0"/>
              </a:rPr>
              <a:t>hidden layer </a:t>
            </a:r>
            <a:r>
              <a:rPr lang="en-US" sz="2400" i="1" dirty="0">
                <a:latin typeface="Cambria Math" charset="0"/>
                <a:ea typeface="Cambria Math" charset="0"/>
                <a:cs typeface="Cambria Math" charset="0"/>
              </a:rPr>
              <a:t>n</a:t>
            </a:r>
          </a:p>
        </p:txBody>
      </p:sp>
      <p:sp>
        <p:nvSpPr>
          <p:cNvPr id="38" name="TextBox 37"/>
          <p:cNvSpPr txBox="1"/>
          <p:nvPr/>
        </p:nvSpPr>
        <p:spPr>
          <a:xfrm>
            <a:off x="6046366" y="2449260"/>
            <a:ext cx="683714"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sp>
        <p:nvSpPr>
          <p:cNvPr id="39" name="TextBox 38"/>
          <p:cNvSpPr txBox="1"/>
          <p:nvPr/>
        </p:nvSpPr>
        <p:spPr>
          <a:xfrm>
            <a:off x="6035270" y="4458644"/>
            <a:ext cx="683714"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sp>
        <p:nvSpPr>
          <p:cNvPr id="40" name="TextBox 39"/>
          <p:cNvSpPr txBox="1"/>
          <p:nvPr/>
        </p:nvSpPr>
        <p:spPr>
          <a:xfrm>
            <a:off x="1755677" y="5812742"/>
            <a:ext cx="10012151"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will talk later about the choice of the number of layers.</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62216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2922864" y="2204535"/>
            <a:ext cx="5131983" cy="2966064"/>
            <a:chOff x="-2818142" y="1299411"/>
            <a:chExt cx="7959809" cy="4600426"/>
          </a:xfrm>
        </p:grpSpPr>
        <p:sp>
          <p:nvSpPr>
            <p:cNvPr id="67" name="Oval 66"/>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p:cNvCxnSpPr>
              <a:stCxn id="58" idx="6"/>
              <a:endCxn id="14" idx="2"/>
            </p:cNvCxnSpPr>
            <p:nvPr/>
          </p:nvCxnSpPr>
          <p:spPr>
            <a:xfrm flipV="1">
              <a:off x="-2818142" y="2358150"/>
              <a:ext cx="2098471" cy="354168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p:cNvSpPr txBox="1"/>
              <p:nvPr/>
            </p:nvSpPr>
            <p:spPr>
              <a:xfrm>
                <a:off x="7117368" y="25949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7117368" y="2594910"/>
                <a:ext cx="695861" cy="276999"/>
              </a:xfrm>
              <a:prstGeom prst="rect">
                <a:avLst/>
              </a:prstGeom>
              <a:blipFill rotWithShape="0">
                <a:blip r:embed="rId2"/>
                <a:stretch>
                  <a:fillRect b="-15556"/>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Anatomy of artificial neural network (ANN)</a:t>
            </a:r>
          </a:p>
        </p:txBody>
      </p:sp>
      <p:grpSp>
        <p:nvGrpSpPr>
          <p:cNvPr id="9" name="Group 8"/>
          <p:cNvGrpSpPr/>
          <p:nvPr/>
        </p:nvGrpSpPr>
        <p:grpSpPr>
          <a:xfrm>
            <a:off x="1722506" y="2599852"/>
            <a:ext cx="2553320" cy="1179095"/>
            <a:chOff x="3312867" y="1299411"/>
            <a:chExt cx="3960251" cy="1828800"/>
          </a:xfrm>
        </p:grpSpPr>
        <p:sp>
          <p:nvSpPr>
            <p:cNvPr id="4" name="Oval 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4" idx="6"/>
              <a:endCxn id="14" idx="2"/>
            </p:cNvCxnSpPr>
            <p:nvPr/>
          </p:nvCxnSpPr>
          <p:spPr>
            <a:xfrm flipV="1">
              <a:off x="5141667" y="1745005"/>
              <a:ext cx="2131451" cy="46880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a:stCxn id="4" idx="6"/>
            <a:endCxn id="11" idx="2"/>
          </p:cNvCxnSpPr>
          <p:nvPr/>
        </p:nvCxnSpPr>
        <p:spPr>
          <a:xfrm>
            <a:off x="2901601" y="3189400"/>
            <a:ext cx="1397526" cy="243224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1985387" y="3014688"/>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1985387" y="3014688"/>
                <a:ext cx="695861" cy="276999"/>
              </a:xfrm>
              <a:prstGeom prst="rect">
                <a:avLst/>
              </a:prstGeom>
              <a:blipFill rotWithShape="0">
                <a:blip r:embed="rId3"/>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755677" y="5032098"/>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755677" y="5032098"/>
                <a:ext cx="113401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698876" y="3963571"/>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9698876" y="3963571"/>
                <a:ext cx="686092" cy="280333"/>
              </a:xfrm>
              <a:prstGeom prst="rect">
                <a:avLst/>
              </a:prstGeom>
              <a:blipFill rotWithShape="0">
                <a:blip r:embed="rId5"/>
                <a:stretch>
                  <a:fillRect b="-4348"/>
                </a:stretch>
              </a:blipFill>
            </p:spPr>
            <p:txBody>
              <a:bodyPr/>
              <a:lstStyle/>
              <a:p>
                <a:r>
                  <a:rPr lang="en-US">
                    <a:noFill/>
                  </a:rPr>
                  <a:t> </a:t>
                </a:r>
              </a:p>
            </p:txBody>
          </p:sp>
        </mc:Fallback>
      </mc:AlternateContent>
      <p:grpSp>
        <p:nvGrpSpPr>
          <p:cNvPr id="7" name="Group 6"/>
          <p:cNvGrpSpPr/>
          <p:nvPr/>
        </p:nvGrpSpPr>
        <p:grpSpPr>
          <a:xfrm>
            <a:off x="4275826" y="2297595"/>
            <a:ext cx="1179095" cy="1179095"/>
            <a:chOff x="4299129" y="2129588"/>
            <a:chExt cx="1179095" cy="1179095"/>
          </a:xfrm>
        </p:grpSpPr>
        <p:sp>
          <p:nvSpPr>
            <p:cNvPr id="14" name="Oval 13"/>
            <p:cNvSpPr>
              <a:spLocks noChangeAspect="1"/>
            </p:cNvSpPr>
            <p:nvPr/>
          </p:nvSpPr>
          <p:spPr>
            <a:xfrm>
              <a:off x="4299129" y="21295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6"/>
                  <a:stretch>
                    <a:fillRect b="-15556"/>
                  </a:stretch>
                </a:blipFill>
              </p:spPr>
              <p:txBody>
                <a:bodyPr/>
                <a:lstStyle/>
                <a:p>
                  <a:r>
                    <a:rPr lang="en-US">
                      <a:noFill/>
                    </a:rPr>
                    <a:t> </a:t>
                  </a:r>
                </a:p>
              </p:txBody>
            </p:sp>
          </mc:Fallback>
        </mc:AlternateContent>
      </p:grpSp>
      <p:grpSp>
        <p:nvGrpSpPr>
          <p:cNvPr id="10" name="Group 9"/>
          <p:cNvGrpSpPr/>
          <p:nvPr/>
        </p:nvGrpSpPr>
        <p:grpSpPr>
          <a:xfrm>
            <a:off x="4299127" y="5032098"/>
            <a:ext cx="1179095" cy="1179095"/>
            <a:chOff x="4299129" y="4110788"/>
            <a:chExt cx="1179095" cy="1179095"/>
          </a:xfrm>
        </p:grpSpPr>
        <p:sp>
          <p:nvSpPr>
            <p:cNvPr id="11" name="Oval 10"/>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13</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7"/>
                  <a:stretch>
                    <a:fillRect b="-15217"/>
                  </a:stretch>
                </a:blipFill>
              </p:spPr>
              <p:txBody>
                <a:bodyPr/>
                <a:lstStyle/>
                <a:p>
                  <a:r>
                    <a:rPr lang="en-US">
                      <a:noFill/>
                    </a:rPr>
                    <a:t> </a:t>
                  </a:r>
                </a:p>
              </p:txBody>
            </p:sp>
          </mc:Fallback>
        </mc:AlternateContent>
      </p:grpSp>
      <p:sp>
        <p:nvSpPr>
          <p:cNvPr id="44" name="TextBox 43"/>
          <p:cNvSpPr txBox="1"/>
          <p:nvPr/>
        </p:nvSpPr>
        <p:spPr>
          <a:xfrm>
            <a:off x="1522530" y="922533"/>
            <a:ext cx="1621574" cy="369332"/>
          </a:xfrm>
          <a:prstGeom prst="rect">
            <a:avLst/>
          </a:prstGeom>
          <a:noFill/>
        </p:spPr>
        <p:txBody>
          <a:bodyPr wrap="square" lIns="0" tIns="0" rIns="0" bIns="0" rtlCol="0">
            <a:spAutoFit/>
          </a:bodyPr>
          <a:lstStyle/>
          <a:p>
            <a:r>
              <a:rPr lang="en-US" sz="2400" dirty="0">
                <a:latin typeface="Karla" charset="0"/>
                <a:ea typeface="Karla" charset="0"/>
                <a:cs typeface="Karla" charset="0"/>
              </a:rPr>
              <a:t>Input layer </a:t>
            </a:r>
          </a:p>
        </p:txBody>
      </p:sp>
      <p:sp>
        <p:nvSpPr>
          <p:cNvPr id="45" name="TextBox 44"/>
          <p:cNvSpPr txBox="1"/>
          <p:nvPr/>
        </p:nvSpPr>
        <p:spPr>
          <a:xfrm>
            <a:off x="3925600" y="964475"/>
            <a:ext cx="2170400" cy="738664"/>
          </a:xfrm>
          <a:prstGeom prst="rect">
            <a:avLst/>
          </a:prstGeom>
          <a:noFill/>
        </p:spPr>
        <p:txBody>
          <a:bodyPr wrap="square" lIns="0" tIns="0" rIns="0" bIns="0" rtlCol="0">
            <a:spAutoFit/>
          </a:bodyPr>
          <a:lstStyle/>
          <a:p>
            <a:pPr algn="ctr"/>
            <a:r>
              <a:rPr lang="en-US" sz="2400" dirty="0">
                <a:latin typeface="Karla" charset="0"/>
                <a:ea typeface="Karla" charset="0"/>
                <a:cs typeface="Karla" charset="0"/>
              </a:rPr>
              <a:t>hidden layer 1, 3 nodes</a:t>
            </a:r>
          </a:p>
        </p:txBody>
      </p:sp>
      <p:sp>
        <p:nvSpPr>
          <p:cNvPr id="46" name="TextBox 45"/>
          <p:cNvSpPr txBox="1"/>
          <p:nvPr/>
        </p:nvSpPr>
        <p:spPr>
          <a:xfrm>
            <a:off x="9244815" y="961900"/>
            <a:ext cx="1966961" cy="369332"/>
          </a:xfrm>
          <a:prstGeom prst="rect">
            <a:avLst/>
          </a:prstGeom>
          <a:noFill/>
        </p:spPr>
        <p:txBody>
          <a:bodyPr wrap="square" lIns="0" tIns="0" rIns="0" bIns="0" rtlCol="0">
            <a:spAutoFit/>
          </a:bodyPr>
          <a:lstStyle/>
          <a:p>
            <a:r>
              <a:rPr lang="en-US" sz="2400" dirty="0">
                <a:latin typeface="Karla" charset="0"/>
                <a:ea typeface="Karla" charset="0"/>
                <a:cs typeface="Karla" charset="0"/>
              </a:rPr>
              <a:t>output layer </a:t>
            </a:r>
          </a:p>
        </p:txBody>
      </p:sp>
      <p:grpSp>
        <p:nvGrpSpPr>
          <p:cNvPr id="57" name="Group 56"/>
          <p:cNvGrpSpPr/>
          <p:nvPr/>
        </p:nvGrpSpPr>
        <p:grpSpPr>
          <a:xfrm>
            <a:off x="1743769" y="4581051"/>
            <a:ext cx="2555358" cy="1179095"/>
            <a:chOff x="3439720" y="1249823"/>
            <a:chExt cx="3963412" cy="1828800"/>
          </a:xfrm>
        </p:grpSpPr>
        <p:sp>
          <p:nvSpPr>
            <p:cNvPr id="58" name="Oval 5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Arrow Connector 58"/>
            <p:cNvCxnSpPr>
              <a:stCxn id="58" idx="6"/>
              <a:endCxn id="11" idx="2"/>
            </p:cNvCxnSpPr>
            <p:nvPr/>
          </p:nvCxnSpPr>
          <p:spPr>
            <a:xfrm>
              <a:off x="5268520" y="2164224"/>
              <a:ext cx="2134612" cy="67932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71" name="Straight Arrow Connector 70"/>
          <p:cNvCxnSpPr>
            <a:stCxn id="67" idx="6"/>
            <a:endCxn id="74" idx="2"/>
          </p:cNvCxnSpPr>
          <p:nvPr/>
        </p:nvCxnSpPr>
        <p:spPr>
          <a:xfrm>
            <a:off x="8054847" y="2794083"/>
            <a:ext cx="1365318" cy="134857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6854487" y="4142659"/>
            <a:ext cx="2565678" cy="2041860"/>
            <a:chOff x="6854487" y="3672396"/>
            <a:chExt cx="2565678" cy="2041860"/>
          </a:xfrm>
        </p:grpSpPr>
        <p:grpSp>
          <p:nvGrpSpPr>
            <p:cNvPr id="60" name="Group 59"/>
            <p:cNvGrpSpPr/>
            <p:nvPr/>
          </p:nvGrpSpPr>
          <p:grpSpPr>
            <a:xfrm>
              <a:off x="6854487" y="3672396"/>
              <a:ext cx="2565678" cy="2041860"/>
              <a:chOff x="3312867" y="548811"/>
              <a:chExt cx="3979419" cy="3166965"/>
            </a:xfrm>
          </p:grpSpPr>
          <p:sp>
            <p:nvSpPr>
              <p:cNvPr id="61" name="Oval 60"/>
              <p:cNvSpPr>
                <a:spLocks noChangeAspect="1"/>
              </p:cNvSpPr>
              <p:nvPr/>
            </p:nvSpPr>
            <p:spPr>
              <a:xfrm>
                <a:off x="3312867" y="1886976"/>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Arrow Connector 64"/>
              <p:cNvCxnSpPr>
                <a:stCxn id="61" idx="6"/>
                <a:endCxn id="74" idx="2"/>
              </p:cNvCxnSpPr>
              <p:nvPr/>
            </p:nvCxnSpPr>
            <p:spPr>
              <a:xfrm flipV="1">
                <a:off x="5141667" y="548811"/>
                <a:ext cx="2150619" cy="22525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3" name="TextBox 72"/>
                <p:cNvSpPr txBox="1"/>
                <p:nvPr/>
              </p:nvSpPr>
              <p:spPr>
                <a:xfrm>
                  <a:off x="7125493" y="4971822"/>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3</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971822"/>
                  <a:ext cx="695861" cy="276999"/>
                </a:xfrm>
                <a:prstGeom prst="rect">
                  <a:avLst/>
                </a:prstGeom>
                <a:blipFill rotWithShape="0">
                  <a:blip r:embed="rId8"/>
                  <a:stretch>
                    <a:fillRect b="-15556"/>
                  </a:stretch>
                </a:blipFill>
              </p:spPr>
              <p:txBody>
                <a:bodyPr/>
                <a:lstStyle/>
                <a:p>
                  <a:r>
                    <a:rPr lang="en-US">
                      <a:noFill/>
                    </a:rPr>
                    <a:t> </a:t>
                  </a:r>
                </a:p>
              </p:txBody>
            </p:sp>
          </mc:Fallback>
        </mc:AlternateContent>
      </p:grpSp>
      <p:sp>
        <p:nvSpPr>
          <p:cNvPr id="74" name="Oval 73"/>
          <p:cNvSpPr>
            <a:spLocks noChangeAspect="1"/>
          </p:cNvSpPr>
          <p:nvPr/>
        </p:nvSpPr>
        <p:spPr>
          <a:xfrm>
            <a:off x="9420165" y="355311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6388223" y="961900"/>
            <a:ext cx="2170400" cy="738664"/>
          </a:xfrm>
          <a:prstGeom prst="rect">
            <a:avLst/>
          </a:prstGeom>
          <a:noFill/>
        </p:spPr>
        <p:txBody>
          <a:bodyPr wrap="square" lIns="0" tIns="0" rIns="0" bIns="0" rtlCol="0">
            <a:spAutoFit/>
          </a:bodyPr>
          <a:lstStyle/>
          <a:p>
            <a:r>
              <a:rPr lang="en-US" sz="2400" dirty="0">
                <a:latin typeface="Karla" charset="0"/>
                <a:ea typeface="Karla" charset="0"/>
                <a:cs typeface="Karla" charset="0"/>
              </a:rPr>
              <a:t>hidden layer </a:t>
            </a:r>
            <a:r>
              <a:rPr lang="en-US" sz="2400" i="1" dirty="0">
                <a:latin typeface="Cambria Math" charset="0"/>
                <a:ea typeface="Cambria Math" charset="0"/>
                <a:cs typeface="Cambria Math" charset="0"/>
              </a:rPr>
              <a:t>n</a:t>
            </a:r>
          </a:p>
          <a:p>
            <a:pPr algn="ctr"/>
            <a:r>
              <a:rPr lang="en-US" sz="2400" i="1" dirty="0">
                <a:latin typeface="Karla" charset="0"/>
                <a:ea typeface="Karla" charset="0"/>
                <a:cs typeface="Karla" charset="0"/>
              </a:rPr>
              <a:t>3 nodes</a:t>
            </a:r>
          </a:p>
        </p:txBody>
      </p:sp>
      <p:sp>
        <p:nvSpPr>
          <p:cNvPr id="39" name="TextBox 38"/>
          <p:cNvSpPr txBox="1"/>
          <p:nvPr/>
        </p:nvSpPr>
        <p:spPr>
          <a:xfrm>
            <a:off x="5995029" y="3963571"/>
            <a:ext cx="683714"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grpSp>
        <p:nvGrpSpPr>
          <p:cNvPr id="41" name="Group 40"/>
          <p:cNvGrpSpPr/>
          <p:nvPr/>
        </p:nvGrpSpPr>
        <p:grpSpPr>
          <a:xfrm>
            <a:off x="4220313" y="3618593"/>
            <a:ext cx="1179095" cy="1179095"/>
            <a:chOff x="4299129" y="4110788"/>
            <a:chExt cx="1179095" cy="1179095"/>
          </a:xfrm>
        </p:grpSpPr>
        <p:sp>
          <p:nvSpPr>
            <p:cNvPr id="47" name="Oval 46"/>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12</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9"/>
                  <a:stretch>
                    <a:fillRect b="-15217"/>
                  </a:stretch>
                </a:blipFill>
              </p:spPr>
              <p:txBody>
                <a:bodyPr/>
                <a:lstStyle/>
                <a:p>
                  <a:r>
                    <a:rPr lang="en-US">
                      <a:noFill/>
                    </a:rPr>
                    <a:t> </a:t>
                  </a:r>
                </a:p>
              </p:txBody>
            </p:sp>
          </mc:Fallback>
        </mc:AlternateContent>
      </p:grpSp>
      <p:cxnSp>
        <p:nvCxnSpPr>
          <p:cNvPr id="49" name="Straight Arrow Connector 48"/>
          <p:cNvCxnSpPr>
            <a:stCxn id="4" idx="6"/>
            <a:endCxn id="47" idx="2"/>
          </p:cNvCxnSpPr>
          <p:nvPr/>
        </p:nvCxnSpPr>
        <p:spPr>
          <a:xfrm>
            <a:off x="2901601" y="3189400"/>
            <a:ext cx="1318712" cy="101874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31" idx="3"/>
            <a:endCxn id="47" idx="2"/>
          </p:cNvCxnSpPr>
          <p:nvPr/>
        </p:nvCxnSpPr>
        <p:spPr>
          <a:xfrm flipV="1">
            <a:off x="2889695" y="4208141"/>
            <a:ext cx="1330618" cy="96245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55" name="Group 54"/>
          <p:cNvGrpSpPr/>
          <p:nvPr/>
        </p:nvGrpSpPr>
        <p:grpSpPr>
          <a:xfrm>
            <a:off x="6820239" y="3592017"/>
            <a:ext cx="1179095" cy="1179095"/>
            <a:chOff x="4299129" y="4110788"/>
            <a:chExt cx="1179095" cy="1179095"/>
          </a:xfrm>
        </p:grpSpPr>
        <p:sp>
          <p:nvSpPr>
            <p:cNvPr id="56" name="Oval 55"/>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2</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0"/>
                  <a:stretch>
                    <a:fillRect b="-15556"/>
                  </a:stretch>
                </a:blipFill>
              </p:spPr>
              <p:txBody>
                <a:bodyPr/>
                <a:lstStyle/>
                <a:p>
                  <a:r>
                    <a:rPr lang="en-US">
                      <a:noFill/>
                    </a:rPr>
                    <a:t> </a:t>
                  </a:r>
                </a:p>
              </p:txBody>
            </p:sp>
          </mc:Fallback>
        </mc:AlternateContent>
      </p:grpSp>
      <p:cxnSp>
        <p:nvCxnSpPr>
          <p:cNvPr id="63" name="Straight Arrow Connector 62"/>
          <p:cNvCxnSpPr>
            <a:stCxn id="56" idx="6"/>
            <a:endCxn id="74" idx="2"/>
          </p:cNvCxnSpPr>
          <p:nvPr/>
        </p:nvCxnSpPr>
        <p:spPr>
          <a:xfrm flipV="1">
            <a:off x="7999334" y="4142659"/>
            <a:ext cx="1420831" cy="3890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19305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2922864" y="2204535"/>
            <a:ext cx="5131983" cy="2966064"/>
            <a:chOff x="-2818142" y="1299411"/>
            <a:chExt cx="7959809" cy="4600426"/>
          </a:xfrm>
        </p:grpSpPr>
        <p:sp>
          <p:nvSpPr>
            <p:cNvPr id="67" name="Oval 66"/>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p:cNvCxnSpPr>
              <a:stCxn id="58" idx="6"/>
              <a:endCxn id="14" idx="2"/>
            </p:cNvCxnSpPr>
            <p:nvPr/>
          </p:nvCxnSpPr>
          <p:spPr>
            <a:xfrm flipV="1">
              <a:off x="-2818142" y="2358150"/>
              <a:ext cx="2098471" cy="354168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p:cNvSpPr txBox="1"/>
              <p:nvPr/>
            </p:nvSpPr>
            <p:spPr>
              <a:xfrm>
                <a:off x="7117368" y="25949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7117368" y="2594910"/>
                <a:ext cx="695861" cy="276999"/>
              </a:xfrm>
              <a:prstGeom prst="rect">
                <a:avLst/>
              </a:prstGeom>
              <a:blipFill rotWithShape="0">
                <a:blip r:embed="rId2"/>
                <a:stretch>
                  <a:fillRect b="-15556"/>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Anatomy of artificial neural network (ANN)</a:t>
            </a:r>
          </a:p>
        </p:txBody>
      </p:sp>
      <p:grpSp>
        <p:nvGrpSpPr>
          <p:cNvPr id="9" name="Group 8"/>
          <p:cNvGrpSpPr/>
          <p:nvPr/>
        </p:nvGrpSpPr>
        <p:grpSpPr>
          <a:xfrm>
            <a:off x="1722506" y="2599852"/>
            <a:ext cx="2553320" cy="1179095"/>
            <a:chOff x="3312867" y="1299411"/>
            <a:chExt cx="3960251" cy="1828800"/>
          </a:xfrm>
        </p:grpSpPr>
        <p:sp>
          <p:nvSpPr>
            <p:cNvPr id="4" name="Oval 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4" idx="6"/>
              <a:endCxn id="14" idx="2"/>
            </p:cNvCxnSpPr>
            <p:nvPr/>
          </p:nvCxnSpPr>
          <p:spPr>
            <a:xfrm flipV="1">
              <a:off x="5141667" y="1745005"/>
              <a:ext cx="2131451" cy="46880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a:stCxn id="4" idx="6"/>
            <a:endCxn id="11" idx="2"/>
          </p:cNvCxnSpPr>
          <p:nvPr/>
        </p:nvCxnSpPr>
        <p:spPr>
          <a:xfrm>
            <a:off x="2901601" y="3189400"/>
            <a:ext cx="1397526" cy="243224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1985387" y="3014688"/>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1985387" y="3014688"/>
                <a:ext cx="695861" cy="276999"/>
              </a:xfrm>
              <a:prstGeom prst="rect">
                <a:avLst/>
              </a:prstGeom>
              <a:blipFill rotWithShape="0">
                <a:blip r:embed="rId3"/>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755677" y="5032098"/>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755677" y="5032098"/>
                <a:ext cx="113401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698876" y="3963571"/>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9698876" y="3963571"/>
                <a:ext cx="686092" cy="280333"/>
              </a:xfrm>
              <a:prstGeom prst="rect">
                <a:avLst/>
              </a:prstGeom>
              <a:blipFill rotWithShape="0">
                <a:blip r:embed="rId5"/>
                <a:stretch>
                  <a:fillRect b="-4348"/>
                </a:stretch>
              </a:blipFill>
            </p:spPr>
            <p:txBody>
              <a:bodyPr/>
              <a:lstStyle/>
              <a:p>
                <a:r>
                  <a:rPr lang="en-US">
                    <a:noFill/>
                  </a:rPr>
                  <a:t> </a:t>
                </a:r>
              </a:p>
            </p:txBody>
          </p:sp>
        </mc:Fallback>
      </mc:AlternateContent>
      <p:grpSp>
        <p:nvGrpSpPr>
          <p:cNvPr id="7" name="Group 6"/>
          <p:cNvGrpSpPr/>
          <p:nvPr/>
        </p:nvGrpSpPr>
        <p:grpSpPr>
          <a:xfrm>
            <a:off x="4275826" y="2297595"/>
            <a:ext cx="1179095" cy="1179095"/>
            <a:chOff x="4299129" y="2129588"/>
            <a:chExt cx="1179095" cy="1179095"/>
          </a:xfrm>
        </p:grpSpPr>
        <p:sp>
          <p:nvSpPr>
            <p:cNvPr id="14" name="Oval 13"/>
            <p:cNvSpPr>
              <a:spLocks noChangeAspect="1"/>
            </p:cNvSpPr>
            <p:nvPr/>
          </p:nvSpPr>
          <p:spPr>
            <a:xfrm>
              <a:off x="4299129" y="21295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6"/>
                  <a:stretch>
                    <a:fillRect b="-15556"/>
                  </a:stretch>
                </a:blipFill>
              </p:spPr>
              <p:txBody>
                <a:bodyPr/>
                <a:lstStyle/>
                <a:p>
                  <a:r>
                    <a:rPr lang="en-US">
                      <a:noFill/>
                    </a:rPr>
                    <a:t> </a:t>
                  </a:r>
                </a:p>
              </p:txBody>
            </p:sp>
          </mc:Fallback>
        </mc:AlternateContent>
      </p:grpSp>
      <p:grpSp>
        <p:nvGrpSpPr>
          <p:cNvPr id="10" name="Group 9"/>
          <p:cNvGrpSpPr/>
          <p:nvPr/>
        </p:nvGrpSpPr>
        <p:grpSpPr>
          <a:xfrm>
            <a:off x="4299127" y="5032098"/>
            <a:ext cx="1179095" cy="1179095"/>
            <a:chOff x="4299129" y="4110788"/>
            <a:chExt cx="1179095" cy="1179095"/>
          </a:xfrm>
        </p:grpSpPr>
        <p:sp>
          <p:nvSpPr>
            <p:cNvPr id="11" name="Oval 10"/>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m:t>
                            </m:r>
                            <m:r>
                              <a:rPr lang="en-US" b="0" i="1" smtClean="0">
                                <a:latin typeface="Cambria Math" charset="0"/>
                              </a:rPr>
                              <m:t>𝑚</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7"/>
                  <a:stretch>
                    <a:fillRect b="-15217"/>
                  </a:stretch>
                </a:blipFill>
              </p:spPr>
              <p:txBody>
                <a:bodyPr/>
                <a:lstStyle/>
                <a:p>
                  <a:r>
                    <a:rPr lang="en-US">
                      <a:noFill/>
                    </a:rPr>
                    <a:t> </a:t>
                  </a:r>
                </a:p>
              </p:txBody>
            </p:sp>
          </mc:Fallback>
        </mc:AlternateContent>
      </p:grpSp>
      <p:sp>
        <p:nvSpPr>
          <p:cNvPr id="44" name="TextBox 43"/>
          <p:cNvSpPr txBox="1"/>
          <p:nvPr/>
        </p:nvSpPr>
        <p:spPr>
          <a:xfrm>
            <a:off x="1522530" y="922533"/>
            <a:ext cx="1621574" cy="369332"/>
          </a:xfrm>
          <a:prstGeom prst="rect">
            <a:avLst/>
          </a:prstGeom>
          <a:noFill/>
        </p:spPr>
        <p:txBody>
          <a:bodyPr wrap="square" lIns="0" tIns="0" rIns="0" bIns="0" rtlCol="0">
            <a:spAutoFit/>
          </a:bodyPr>
          <a:lstStyle/>
          <a:p>
            <a:r>
              <a:rPr lang="en-US" sz="2400" dirty="0">
                <a:latin typeface="Karla" charset="0"/>
                <a:ea typeface="Karla" charset="0"/>
                <a:cs typeface="Karla" charset="0"/>
              </a:rPr>
              <a:t>Input layer </a:t>
            </a:r>
          </a:p>
        </p:txBody>
      </p:sp>
      <p:sp>
        <p:nvSpPr>
          <p:cNvPr id="45" name="TextBox 44"/>
          <p:cNvSpPr txBox="1"/>
          <p:nvPr/>
        </p:nvSpPr>
        <p:spPr>
          <a:xfrm>
            <a:off x="3925600" y="964475"/>
            <a:ext cx="2170400" cy="369332"/>
          </a:xfrm>
          <a:prstGeom prst="rect">
            <a:avLst/>
          </a:prstGeom>
          <a:noFill/>
        </p:spPr>
        <p:txBody>
          <a:bodyPr wrap="square" lIns="0" tIns="0" rIns="0" bIns="0" rtlCol="0">
            <a:spAutoFit/>
          </a:bodyPr>
          <a:lstStyle/>
          <a:p>
            <a:pPr algn="ctr"/>
            <a:r>
              <a:rPr lang="en-US" sz="2400" dirty="0">
                <a:latin typeface="Karla" charset="0"/>
                <a:ea typeface="Karla" charset="0"/>
                <a:cs typeface="Karla" charset="0"/>
              </a:rPr>
              <a:t>hidden layer 1, </a:t>
            </a:r>
          </a:p>
        </p:txBody>
      </p:sp>
      <p:sp>
        <p:nvSpPr>
          <p:cNvPr id="46" name="TextBox 45"/>
          <p:cNvSpPr txBox="1"/>
          <p:nvPr/>
        </p:nvSpPr>
        <p:spPr>
          <a:xfrm>
            <a:off x="9244815" y="961900"/>
            <a:ext cx="1966961" cy="369332"/>
          </a:xfrm>
          <a:prstGeom prst="rect">
            <a:avLst/>
          </a:prstGeom>
          <a:noFill/>
        </p:spPr>
        <p:txBody>
          <a:bodyPr wrap="square" lIns="0" tIns="0" rIns="0" bIns="0" rtlCol="0">
            <a:spAutoFit/>
          </a:bodyPr>
          <a:lstStyle/>
          <a:p>
            <a:r>
              <a:rPr lang="en-US" sz="2400" dirty="0">
                <a:latin typeface="Karla" charset="0"/>
                <a:ea typeface="Karla" charset="0"/>
                <a:cs typeface="Karla" charset="0"/>
              </a:rPr>
              <a:t>output layer </a:t>
            </a:r>
          </a:p>
        </p:txBody>
      </p:sp>
      <p:grpSp>
        <p:nvGrpSpPr>
          <p:cNvPr id="57" name="Group 56"/>
          <p:cNvGrpSpPr/>
          <p:nvPr/>
        </p:nvGrpSpPr>
        <p:grpSpPr>
          <a:xfrm>
            <a:off x="1743769" y="4581051"/>
            <a:ext cx="2555358" cy="1179095"/>
            <a:chOff x="3439720" y="1249823"/>
            <a:chExt cx="3963412" cy="1828800"/>
          </a:xfrm>
        </p:grpSpPr>
        <p:sp>
          <p:nvSpPr>
            <p:cNvPr id="58" name="Oval 5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Arrow Connector 58"/>
            <p:cNvCxnSpPr>
              <a:stCxn id="58" idx="6"/>
              <a:endCxn id="11" idx="2"/>
            </p:cNvCxnSpPr>
            <p:nvPr/>
          </p:nvCxnSpPr>
          <p:spPr>
            <a:xfrm>
              <a:off x="5268520" y="2164224"/>
              <a:ext cx="2134612" cy="67932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71" name="Straight Arrow Connector 70"/>
          <p:cNvCxnSpPr>
            <a:stCxn id="67" idx="6"/>
            <a:endCxn id="74" idx="2"/>
          </p:cNvCxnSpPr>
          <p:nvPr/>
        </p:nvCxnSpPr>
        <p:spPr>
          <a:xfrm>
            <a:off x="8054847" y="2794083"/>
            <a:ext cx="1365318" cy="134857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6854487" y="4142659"/>
            <a:ext cx="2565678" cy="2041860"/>
            <a:chOff x="6854487" y="3672396"/>
            <a:chExt cx="2565678" cy="2041860"/>
          </a:xfrm>
        </p:grpSpPr>
        <p:grpSp>
          <p:nvGrpSpPr>
            <p:cNvPr id="60" name="Group 59"/>
            <p:cNvGrpSpPr/>
            <p:nvPr/>
          </p:nvGrpSpPr>
          <p:grpSpPr>
            <a:xfrm>
              <a:off x="6854487" y="3672396"/>
              <a:ext cx="2565678" cy="2041860"/>
              <a:chOff x="3312867" y="548811"/>
              <a:chExt cx="3979419" cy="3166965"/>
            </a:xfrm>
          </p:grpSpPr>
          <p:sp>
            <p:nvSpPr>
              <p:cNvPr id="61" name="Oval 60"/>
              <p:cNvSpPr>
                <a:spLocks noChangeAspect="1"/>
              </p:cNvSpPr>
              <p:nvPr/>
            </p:nvSpPr>
            <p:spPr>
              <a:xfrm>
                <a:off x="3312867" y="1886976"/>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Arrow Connector 64"/>
              <p:cNvCxnSpPr>
                <a:stCxn id="61" idx="6"/>
                <a:endCxn id="74" idx="2"/>
              </p:cNvCxnSpPr>
              <p:nvPr/>
            </p:nvCxnSpPr>
            <p:spPr>
              <a:xfrm flipV="1">
                <a:off x="5141667" y="548811"/>
                <a:ext cx="2150619" cy="22525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3" name="TextBox 72"/>
                <p:cNvSpPr txBox="1"/>
                <p:nvPr/>
              </p:nvSpPr>
              <p:spPr>
                <a:xfrm>
                  <a:off x="7125493" y="4971822"/>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𝑛𝑚</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971822"/>
                  <a:ext cx="695861" cy="276999"/>
                </a:xfrm>
                <a:prstGeom prst="rect">
                  <a:avLst/>
                </a:prstGeom>
                <a:blipFill rotWithShape="0">
                  <a:blip r:embed="rId8"/>
                  <a:stretch>
                    <a:fillRect b="-11111"/>
                  </a:stretch>
                </a:blipFill>
              </p:spPr>
              <p:txBody>
                <a:bodyPr/>
                <a:lstStyle/>
                <a:p>
                  <a:r>
                    <a:rPr lang="en-US">
                      <a:noFill/>
                    </a:rPr>
                    <a:t> </a:t>
                  </a:r>
                </a:p>
              </p:txBody>
            </p:sp>
          </mc:Fallback>
        </mc:AlternateContent>
      </p:grpSp>
      <p:sp>
        <p:nvSpPr>
          <p:cNvPr id="74" name="Oval 73"/>
          <p:cNvSpPr>
            <a:spLocks noChangeAspect="1"/>
          </p:cNvSpPr>
          <p:nvPr/>
        </p:nvSpPr>
        <p:spPr>
          <a:xfrm>
            <a:off x="9420165" y="355311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6388223" y="961900"/>
            <a:ext cx="2170400" cy="369332"/>
          </a:xfrm>
          <a:prstGeom prst="rect">
            <a:avLst/>
          </a:prstGeom>
          <a:noFill/>
        </p:spPr>
        <p:txBody>
          <a:bodyPr wrap="square" lIns="0" tIns="0" rIns="0" bIns="0" rtlCol="0">
            <a:spAutoFit/>
          </a:bodyPr>
          <a:lstStyle/>
          <a:p>
            <a:r>
              <a:rPr lang="en-US" sz="2400" dirty="0">
                <a:latin typeface="Karla" charset="0"/>
                <a:ea typeface="Karla" charset="0"/>
                <a:cs typeface="Karla" charset="0"/>
              </a:rPr>
              <a:t>hidden layer </a:t>
            </a:r>
            <a:r>
              <a:rPr lang="en-US" sz="2400" i="1" dirty="0">
                <a:latin typeface="Cambria Math" charset="0"/>
                <a:ea typeface="Cambria Math" charset="0"/>
                <a:cs typeface="Cambria Math" charset="0"/>
              </a:rPr>
              <a:t>n</a:t>
            </a:r>
          </a:p>
        </p:txBody>
      </p:sp>
      <p:sp>
        <p:nvSpPr>
          <p:cNvPr id="39" name="TextBox 38"/>
          <p:cNvSpPr txBox="1"/>
          <p:nvPr/>
        </p:nvSpPr>
        <p:spPr>
          <a:xfrm>
            <a:off x="5995029" y="3963571"/>
            <a:ext cx="683714"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sp>
        <p:nvSpPr>
          <p:cNvPr id="51" name="TextBox 50"/>
          <p:cNvSpPr txBox="1"/>
          <p:nvPr/>
        </p:nvSpPr>
        <p:spPr>
          <a:xfrm rot="16200000">
            <a:off x="4581558" y="3934985"/>
            <a:ext cx="312160"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pic>
        <p:nvPicPr>
          <p:cNvPr id="3" name="Picture 2"/>
          <p:cNvPicPr>
            <a:picLocks noChangeAspect="1"/>
          </p:cNvPicPr>
          <p:nvPr/>
        </p:nvPicPr>
        <p:blipFill>
          <a:blip r:embed="rId9"/>
          <a:stretch>
            <a:fillRect/>
          </a:stretch>
        </p:blipFill>
        <p:spPr>
          <a:xfrm>
            <a:off x="7060223" y="3883115"/>
            <a:ext cx="660400" cy="596900"/>
          </a:xfrm>
          <a:prstGeom prst="rect">
            <a:avLst/>
          </a:prstGeom>
        </p:spPr>
      </p:pic>
      <p:sp>
        <p:nvSpPr>
          <p:cNvPr id="5" name="Rectangle 4"/>
          <p:cNvSpPr/>
          <p:nvPr/>
        </p:nvSpPr>
        <p:spPr>
          <a:xfrm>
            <a:off x="5546009" y="3244334"/>
            <a:ext cx="1099981" cy="369332"/>
          </a:xfrm>
          <a:prstGeom prst="rect">
            <a:avLst/>
          </a:prstGeom>
        </p:spPr>
        <p:txBody>
          <a:bodyPr wrap="none">
            <a:spAutoFit/>
          </a:bodyPr>
          <a:lstStyle/>
          <a:p>
            <a:pPr algn="ctr"/>
            <a:r>
              <a:rPr lang="en-US">
                <a:latin typeface="Karla" charset="0"/>
                <a:ea typeface="Karla" charset="0"/>
                <a:cs typeface="Karla" charset="0"/>
              </a:rPr>
              <a:t>m nodes</a:t>
            </a:r>
            <a:endParaRPr lang="en-US" dirty="0">
              <a:latin typeface="Karla" charset="0"/>
              <a:ea typeface="Karla" charset="0"/>
              <a:cs typeface="Karla" charset="0"/>
            </a:endParaRPr>
          </a:p>
        </p:txBody>
      </p:sp>
      <p:sp>
        <p:nvSpPr>
          <p:cNvPr id="53" name="Rectangle 52"/>
          <p:cNvSpPr/>
          <p:nvPr/>
        </p:nvSpPr>
        <p:spPr>
          <a:xfrm>
            <a:off x="4190992" y="1427024"/>
            <a:ext cx="1404552" cy="461665"/>
          </a:xfrm>
          <a:prstGeom prst="rect">
            <a:avLst/>
          </a:prstGeom>
          <a:solidFill>
            <a:schemeClr val="accent1">
              <a:lumMod val="20000"/>
              <a:lumOff val="80000"/>
            </a:schemeClr>
          </a:solidFill>
        </p:spPr>
        <p:txBody>
          <a:bodyPr wrap="none">
            <a:spAutoFit/>
          </a:bodyPr>
          <a:lstStyle/>
          <a:p>
            <a:pPr algn="ctr"/>
            <a:r>
              <a:rPr lang="en-US" sz="2400" i="1" dirty="0">
                <a:latin typeface="Cambria Math" charset="0"/>
                <a:ea typeface="Cambria Math" charset="0"/>
                <a:cs typeface="Cambria Math" charset="0"/>
              </a:rPr>
              <a:t>m</a:t>
            </a:r>
            <a:r>
              <a:rPr lang="en-US" sz="2400" dirty="0">
                <a:latin typeface="Karla" charset="0"/>
                <a:ea typeface="Karla" charset="0"/>
                <a:cs typeface="Karla" charset="0"/>
              </a:rPr>
              <a:t> nodes</a:t>
            </a:r>
          </a:p>
        </p:txBody>
      </p:sp>
      <p:sp>
        <p:nvSpPr>
          <p:cNvPr id="54" name="TextBox 53"/>
          <p:cNvSpPr txBox="1"/>
          <p:nvPr/>
        </p:nvSpPr>
        <p:spPr>
          <a:xfrm>
            <a:off x="2119417" y="6323020"/>
            <a:ext cx="10012151"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will talk later about the choice of the number of nodes.</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56223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2922864" y="2204535"/>
            <a:ext cx="5131983" cy="2966064"/>
            <a:chOff x="-2818142" y="1299411"/>
            <a:chExt cx="7959809" cy="4600426"/>
          </a:xfrm>
        </p:grpSpPr>
        <p:sp>
          <p:nvSpPr>
            <p:cNvPr id="67" name="Oval 66"/>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p:cNvCxnSpPr>
              <a:stCxn id="58" idx="6"/>
              <a:endCxn id="14" idx="2"/>
            </p:cNvCxnSpPr>
            <p:nvPr/>
          </p:nvCxnSpPr>
          <p:spPr>
            <a:xfrm flipV="1">
              <a:off x="-2818142" y="2358150"/>
              <a:ext cx="2098471" cy="354168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p:cNvSpPr txBox="1"/>
              <p:nvPr/>
            </p:nvSpPr>
            <p:spPr>
              <a:xfrm>
                <a:off x="7117368" y="25949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7117368" y="2594910"/>
                <a:ext cx="695861" cy="276999"/>
              </a:xfrm>
              <a:prstGeom prst="rect">
                <a:avLst/>
              </a:prstGeom>
              <a:blipFill rotWithShape="0">
                <a:blip r:embed="rId2"/>
                <a:stretch>
                  <a:fillRect b="-15556"/>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Anatomy of artificial neural network (ANN)</a:t>
            </a:r>
          </a:p>
        </p:txBody>
      </p:sp>
      <p:grpSp>
        <p:nvGrpSpPr>
          <p:cNvPr id="9" name="Group 8"/>
          <p:cNvGrpSpPr/>
          <p:nvPr/>
        </p:nvGrpSpPr>
        <p:grpSpPr>
          <a:xfrm>
            <a:off x="1722506" y="2599852"/>
            <a:ext cx="2553320" cy="1179095"/>
            <a:chOff x="3312867" y="1299411"/>
            <a:chExt cx="3960251" cy="1828800"/>
          </a:xfrm>
        </p:grpSpPr>
        <p:sp>
          <p:nvSpPr>
            <p:cNvPr id="4" name="Oval 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4" idx="6"/>
              <a:endCxn id="14" idx="2"/>
            </p:cNvCxnSpPr>
            <p:nvPr/>
          </p:nvCxnSpPr>
          <p:spPr>
            <a:xfrm flipV="1">
              <a:off x="5141667" y="1745005"/>
              <a:ext cx="2131451" cy="46880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a:stCxn id="4" idx="6"/>
            <a:endCxn id="11" idx="2"/>
          </p:cNvCxnSpPr>
          <p:nvPr/>
        </p:nvCxnSpPr>
        <p:spPr>
          <a:xfrm>
            <a:off x="2901601" y="3189400"/>
            <a:ext cx="1397526" cy="243224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1985387" y="3014688"/>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1985387" y="3014688"/>
                <a:ext cx="695861" cy="276999"/>
              </a:xfrm>
              <a:prstGeom prst="rect">
                <a:avLst/>
              </a:prstGeom>
              <a:blipFill rotWithShape="0">
                <a:blip r:embed="rId3"/>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755677" y="5032098"/>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755677" y="5032098"/>
                <a:ext cx="1134018" cy="276999"/>
              </a:xfrm>
              <a:prstGeom prst="rect">
                <a:avLst/>
              </a:prstGeom>
              <a:blipFill rotWithShape="0">
                <a:blip r:embed="rId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698876" y="3963571"/>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9698876" y="3963571"/>
                <a:ext cx="686092" cy="280333"/>
              </a:xfrm>
              <a:prstGeom prst="rect">
                <a:avLst/>
              </a:prstGeom>
              <a:blipFill rotWithShape="0">
                <a:blip r:embed="rId5"/>
                <a:stretch>
                  <a:fillRect b="-4348"/>
                </a:stretch>
              </a:blipFill>
            </p:spPr>
            <p:txBody>
              <a:bodyPr/>
              <a:lstStyle/>
              <a:p>
                <a:r>
                  <a:rPr lang="en-US">
                    <a:noFill/>
                  </a:rPr>
                  <a:t> </a:t>
                </a:r>
              </a:p>
            </p:txBody>
          </p:sp>
        </mc:Fallback>
      </mc:AlternateContent>
      <p:grpSp>
        <p:nvGrpSpPr>
          <p:cNvPr id="7" name="Group 6"/>
          <p:cNvGrpSpPr/>
          <p:nvPr/>
        </p:nvGrpSpPr>
        <p:grpSpPr>
          <a:xfrm>
            <a:off x="4275826" y="2297595"/>
            <a:ext cx="1179095" cy="1179095"/>
            <a:chOff x="4299129" y="2129588"/>
            <a:chExt cx="1179095" cy="1179095"/>
          </a:xfrm>
        </p:grpSpPr>
        <p:sp>
          <p:nvSpPr>
            <p:cNvPr id="14" name="Oval 13"/>
            <p:cNvSpPr>
              <a:spLocks noChangeAspect="1"/>
            </p:cNvSpPr>
            <p:nvPr/>
          </p:nvSpPr>
          <p:spPr>
            <a:xfrm>
              <a:off x="4299129" y="21295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6"/>
                  <a:stretch>
                    <a:fillRect b="-15556"/>
                  </a:stretch>
                </a:blipFill>
              </p:spPr>
              <p:txBody>
                <a:bodyPr/>
                <a:lstStyle/>
                <a:p>
                  <a:r>
                    <a:rPr lang="en-US">
                      <a:noFill/>
                    </a:rPr>
                    <a:t> </a:t>
                  </a:r>
                </a:p>
              </p:txBody>
            </p:sp>
          </mc:Fallback>
        </mc:AlternateContent>
      </p:grpSp>
      <p:grpSp>
        <p:nvGrpSpPr>
          <p:cNvPr id="10" name="Group 9"/>
          <p:cNvGrpSpPr/>
          <p:nvPr/>
        </p:nvGrpSpPr>
        <p:grpSpPr>
          <a:xfrm>
            <a:off x="4299127" y="5032098"/>
            <a:ext cx="1179095" cy="1179095"/>
            <a:chOff x="4299129" y="4110788"/>
            <a:chExt cx="1179095" cy="1179095"/>
          </a:xfrm>
        </p:grpSpPr>
        <p:sp>
          <p:nvSpPr>
            <p:cNvPr id="11" name="Oval 10"/>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m:t>
                            </m:r>
                            <m:r>
                              <a:rPr lang="en-US" b="0" i="1" smtClean="0">
                                <a:latin typeface="Cambria Math" charset="0"/>
                              </a:rPr>
                              <m:t>𝑚</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7"/>
                  <a:stretch>
                    <a:fillRect b="-15217"/>
                  </a:stretch>
                </a:blipFill>
              </p:spPr>
              <p:txBody>
                <a:bodyPr/>
                <a:lstStyle/>
                <a:p>
                  <a:r>
                    <a:rPr lang="en-US">
                      <a:noFill/>
                    </a:rPr>
                    <a:t> </a:t>
                  </a:r>
                </a:p>
              </p:txBody>
            </p:sp>
          </mc:Fallback>
        </mc:AlternateContent>
      </p:grpSp>
      <p:sp>
        <p:nvSpPr>
          <p:cNvPr id="44" name="TextBox 43"/>
          <p:cNvSpPr txBox="1"/>
          <p:nvPr/>
        </p:nvSpPr>
        <p:spPr>
          <a:xfrm>
            <a:off x="1522530" y="922533"/>
            <a:ext cx="1621574" cy="369332"/>
          </a:xfrm>
          <a:prstGeom prst="rect">
            <a:avLst/>
          </a:prstGeom>
          <a:noFill/>
        </p:spPr>
        <p:txBody>
          <a:bodyPr wrap="square" lIns="0" tIns="0" rIns="0" bIns="0" rtlCol="0">
            <a:spAutoFit/>
          </a:bodyPr>
          <a:lstStyle/>
          <a:p>
            <a:r>
              <a:rPr lang="en-US" sz="2400" dirty="0">
                <a:latin typeface="Karla" charset="0"/>
                <a:ea typeface="Karla" charset="0"/>
                <a:cs typeface="Karla" charset="0"/>
              </a:rPr>
              <a:t>Input layer </a:t>
            </a:r>
          </a:p>
        </p:txBody>
      </p:sp>
      <p:sp>
        <p:nvSpPr>
          <p:cNvPr id="45" name="TextBox 44"/>
          <p:cNvSpPr txBox="1"/>
          <p:nvPr/>
        </p:nvSpPr>
        <p:spPr>
          <a:xfrm>
            <a:off x="3925600" y="964475"/>
            <a:ext cx="2170400" cy="369332"/>
          </a:xfrm>
          <a:prstGeom prst="rect">
            <a:avLst/>
          </a:prstGeom>
          <a:noFill/>
        </p:spPr>
        <p:txBody>
          <a:bodyPr wrap="square" lIns="0" tIns="0" rIns="0" bIns="0" rtlCol="0">
            <a:spAutoFit/>
          </a:bodyPr>
          <a:lstStyle/>
          <a:p>
            <a:pPr algn="ctr"/>
            <a:r>
              <a:rPr lang="en-US" sz="2400" dirty="0">
                <a:latin typeface="Karla" charset="0"/>
                <a:ea typeface="Karla" charset="0"/>
                <a:cs typeface="Karla" charset="0"/>
              </a:rPr>
              <a:t>hidden layer 1, </a:t>
            </a:r>
          </a:p>
        </p:txBody>
      </p:sp>
      <p:sp>
        <p:nvSpPr>
          <p:cNvPr id="46" name="TextBox 45"/>
          <p:cNvSpPr txBox="1"/>
          <p:nvPr/>
        </p:nvSpPr>
        <p:spPr>
          <a:xfrm>
            <a:off x="9244815" y="961900"/>
            <a:ext cx="1966961" cy="369332"/>
          </a:xfrm>
          <a:prstGeom prst="rect">
            <a:avLst/>
          </a:prstGeom>
          <a:noFill/>
        </p:spPr>
        <p:txBody>
          <a:bodyPr wrap="square" lIns="0" tIns="0" rIns="0" bIns="0" rtlCol="0">
            <a:spAutoFit/>
          </a:bodyPr>
          <a:lstStyle/>
          <a:p>
            <a:r>
              <a:rPr lang="en-US" sz="2400" dirty="0">
                <a:latin typeface="Karla" charset="0"/>
                <a:ea typeface="Karla" charset="0"/>
                <a:cs typeface="Karla" charset="0"/>
              </a:rPr>
              <a:t>output layer </a:t>
            </a:r>
          </a:p>
        </p:txBody>
      </p:sp>
      <p:grpSp>
        <p:nvGrpSpPr>
          <p:cNvPr id="57" name="Group 56"/>
          <p:cNvGrpSpPr/>
          <p:nvPr/>
        </p:nvGrpSpPr>
        <p:grpSpPr>
          <a:xfrm>
            <a:off x="1743769" y="4581051"/>
            <a:ext cx="2555358" cy="1179095"/>
            <a:chOff x="3439720" y="1249823"/>
            <a:chExt cx="3963412" cy="1828800"/>
          </a:xfrm>
        </p:grpSpPr>
        <p:sp>
          <p:nvSpPr>
            <p:cNvPr id="58" name="Oval 5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Arrow Connector 58"/>
            <p:cNvCxnSpPr>
              <a:stCxn id="58" idx="6"/>
              <a:endCxn id="11" idx="2"/>
            </p:cNvCxnSpPr>
            <p:nvPr/>
          </p:nvCxnSpPr>
          <p:spPr>
            <a:xfrm>
              <a:off x="5268520" y="2164224"/>
              <a:ext cx="2134612" cy="67932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71" name="Straight Arrow Connector 70"/>
          <p:cNvCxnSpPr>
            <a:stCxn id="67" idx="6"/>
            <a:endCxn id="74" idx="2"/>
          </p:cNvCxnSpPr>
          <p:nvPr/>
        </p:nvCxnSpPr>
        <p:spPr>
          <a:xfrm>
            <a:off x="8054847" y="2794083"/>
            <a:ext cx="1365318" cy="134857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6854487" y="4142659"/>
            <a:ext cx="2565678" cy="2041860"/>
            <a:chOff x="6854487" y="3672396"/>
            <a:chExt cx="2565678" cy="2041860"/>
          </a:xfrm>
        </p:grpSpPr>
        <p:grpSp>
          <p:nvGrpSpPr>
            <p:cNvPr id="60" name="Group 59"/>
            <p:cNvGrpSpPr/>
            <p:nvPr/>
          </p:nvGrpSpPr>
          <p:grpSpPr>
            <a:xfrm>
              <a:off x="6854487" y="3672396"/>
              <a:ext cx="2565678" cy="2041860"/>
              <a:chOff x="3312867" y="548811"/>
              <a:chExt cx="3979419" cy="3166965"/>
            </a:xfrm>
          </p:grpSpPr>
          <p:sp>
            <p:nvSpPr>
              <p:cNvPr id="61" name="Oval 60"/>
              <p:cNvSpPr>
                <a:spLocks noChangeAspect="1"/>
              </p:cNvSpPr>
              <p:nvPr/>
            </p:nvSpPr>
            <p:spPr>
              <a:xfrm>
                <a:off x="3312867" y="1886976"/>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Arrow Connector 64"/>
              <p:cNvCxnSpPr>
                <a:stCxn id="61" idx="6"/>
                <a:endCxn id="74" idx="2"/>
              </p:cNvCxnSpPr>
              <p:nvPr/>
            </p:nvCxnSpPr>
            <p:spPr>
              <a:xfrm flipV="1">
                <a:off x="5141667" y="548811"/>
                <a:ext cx="2150619" cy="22525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3" name="TextBox 72"/>
                <p:cNvSpPr txBox="1"/>
                <p:nvPr/>
              </p:nvSpPr>
              <p:spPr>
                <a:xfrm>
                  <a:off x="7125493" y="4971822"/>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𝑛𝑚</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971822"/>
                  <a:ext cx="695861" cy="276999"/>
                </a:xfrm>
                <a:prstGeom prst="rect">
                  <a:avLst/>
                </a:prstGeom>
                <a:blipFill rotWithShape="0">
                  <a:blip r:embed="rId8"/>
                  <a:stretch>
                    <a:fillRect b="-11111"/>
                  </a:stretch>
                </a:blipFill>
              </p:spPr>
              <p:txBody>
                <a:bodyPr/>
                <a:lstStyle/>
                <a:p>
                  <a:r>
                    <a:rPr lang="en-US">
                      <a:noFill/>
                    </a:rPr>
                    <a:t> </a:t>
                  </a:r>
                </a:p>
              </p:txBody>
            </p:sp>
          </mc:Fallback>
        </mc:AlternateContent>
      </p:grpSp>
      <p:sp>
        <p:nvSpPr>
          <p:cNvPr id="74" name="Oval 73"/>
          <p:cNvSpPr>
            <a:spLocks noChangeAspect="1"/>
          </p:cNvSpPr>
          <p:nvPr/>
        </p:nvSpPr>
        <p:spPr>
          <a:xfrm>
            <a:off x="9420165" y="355311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6388223" y="961900"/>
            <a:ext cx="2170400" cy="369332"/>
          </a:xfrm>
          <a:prstGeom prst="rect">
            <a:avLst/>
          </a:prstGeom>
          <a:noFill/>
        </p:spPr>
        <p:txBody>
          <a:bodyPr wrap="square" lIns="0" tIns="0" rIns="0" bIns="0" rtlCol="0">
            <a:spAutoFit/>
          </a:bodyPr>
          <a:lstStyle/>
          <a:p>
            <a:r>
              <a:rPr lang="en-US" sz="2400" dirty="0">
                <a:latin typeface="Karla" charset="0"/>
                <a:ea typeface="Karla" charset="0"/>
                <a:cs typeface="Karla" charset="0"/>
              </a:rPr>
              <a:t>hidden layer </a:t>
            </a:r>
            <a:r>
              <a:rPr lang="en-US" sz="2400" i="1" dirty="0">
                <a:latin typeface="Cambria Math" charset="0"/>
                <a:ea typeface="Cambria Math" charset="0"/>
                <a:cs typeface="Cambria Math" charset="0"/>
              </a:rPr>
              <a:t>n</a:t>
            </a:r>
          </a:p>
        </p:txBody>
      </p:sp>
      <p:sp>
        <p:nvSpPr>
          <p:cNvPr id="39" name="TextBox 38"/>
          <p:cNvSpPr txBox="1"/>
          <p:nvPr/>
        </p:nvSpPr>
        <p:spPr>
          <a:xfrm>
            <a:off x="5995029" y="3963571"/>
            <a:ext cx="683714"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sp>
        <p:nvSpPr>
          <p:cNvPr id="51" name="TextBox 50"/>
          <p:cNvSpPr txBox="1"/>
          <p:nvPr/>
        </p:nvSpPr>
        <p:spPr>
          <a:xfrm rot="16200000">
            <a:off x="4581558" y="3934985"/>
            <a:ext cx="312160"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pic>
        <p:nvPicPr>
          <p:cNvPr id="3" name="Picture 2"/>
          <p:cNvPicPr>
            <a:picLocks noChangeAspect="1"/>
          </p:cNvPicPr>
          <p:nvPr/>
        </p:nvPicPr>
        <p:blipFill>
          <a:blip r:embed="rId9"/>
          <a:stretch>
            <a:fillRect/>
          </a:stretch>
        </p:blipFill>
        <p:spPr>
          <a:xfrm>
            <a:off x="7060223" y="3883115"/>
            <a:ext cx="660400" cy="596900"/>
          </a:xfrm>
          <a:prstGeom prst="rect">
            <a:avLst/>
          </a:prstGeom>
        </p:spPr>
      </p:pic>
      <p:sp>
        <p:nvSpPr>
          <p:cNvPr id="5" name="Rectangle 4"/>
          <p:cNvSpPr/>
          <p:nvPr/>
        </p:nvSpPr>
        <p:spPr>
          <a:xfrm>
            <a:off x="5546009" y="3244334"/>
            <a:ext cx="1099981" cy="369332"/>
          </a:xfrm>
          <a:prstGeom prst="rect">
            <a:avLst/>
          </a:prstGeom>
        </p:spPr>
        <p:txBody>
          <a:bodyPr wrap="none">
            <a:spAutoFit/>
          </a:bodyPr>
          <a:lstStyle/>
          <a:p>
            <a:pPr algn="ctr"/>
            <a:r>
              <a:rPr lang="en-US">
                <a:latin typeface="Karla" charset="0"/>
                <a:ea typeface="Karla" charset="0"/>
                <a:cs typeface="Karla" charset="0"/>
              </a:rPr>
              <a:t>m nodes</a:t>
            </a:r>
            <a:endParaRPr lang="en-US" dirty="0">
              <a:latin typeface="Karla" charset="0"/>
              <a:ea typeface="Karla" charset="0"/>
              <a:cs typeface="Karla" charset="0"/>
            </a:endParaRPr>
          </a:p>
        </p:txBody>
      </p:sp>
      <p:sp>
        <p:nvSpPr>
          <p:cNvPr id="53" name="Rectangle 52"/>
          <p:cNvSpPr/>
          <p:nvPr/>
        </p:nvSpPr>
        <p:spPr>
          <a:xfrm>
            <a:off x="4190992" y="1427024"/>
            <a:ext cx="1404552" cy="461665"/>
          </a:xfrm>
          <a:prstGeom prst="rect">
            <a:avLst/>
          </a:prstGeom>
          <a:noFill/>
        </p:spPr>
        <p:txBody>
          <a:bodyPr wrap="none">
            <a:spAutoFit/>
          </a:bodyPr>
          <a:lstStyle/>
          <a:p>
            <a:pPr algn="ctr"/>
            <a:r>
              <a:rPr lang="en-US" sz="2400" i="1" dirty="0">
                <a:latin typeface="Cambria Math" charset="0"/>
                <a:ea typeface="Cambria Math" charset="0"/>
                <a:cs typeface="Cambria Math" charset="0"/>
              </a:rPr>
              <a:t>m</a:t>
            </a:r>
            <a:r>
              <a:rPr lang="en-US" sz="2400" dirty="0">
                <a:latin typeface="Karla" charset="0"/>
                <a:ea typeface="Karla" charset="0"/>
                <a:cs typeface="Karla" charset="0"/>
              </a:rPr>
              <a:t> nodes</a:t>
            </a:r>
          </a:p>
        </p:txBody>
      </p:sp>
      <p:sp>
        <p:nvSpPr>
          <p:cNvPr id="54" name="TextBox 53"/>
          <p:cNvSpPr txBox="1"/>
          <p:nvPr/>
        </p:nvSpPr>
        <p:spPr>
          <a:xfrm>
            <a:off x="3321200" y="6312223"/>
            <a:ext cx="10012151"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Number of inputs </a:t>
            </a:r>
            <a:r>
              <a:rPr lang="en-US" sz="2400">
                <a:solidFill>
                  <a:schemeClr val="tx1">
                    <a:lumMod val="75000"/>
                    <a:lumOff val="25000"/>
                  </a:schemeClr>
                </a:solidFill>
                <a:latin typeface="Karla" charset="0"/>
                <a:ea typeface="Karla" charset="0"/>
                <a:cs typeface="Karla" charset="0"/>
              </a:rPr>
              <a:t>is specified by the data</a:t>
            </a:r>
            <a:endParaRPr lang="en-US" sz="2800" dirty="0">
              <a:solidFill>
                <a:schemeClr val="tx1">
                  <a:lumMod val="75000"/>
                  <a:lumOff val="25000"/>
                </a:schemeClr>
              </a:solidFill>
              <a:latin typeface="Karla" charset="0"/>
              <a:ea typeface="Karla" charset="0"/>
              <a:cs typeface="Karla" charset="0"/>
            </a:endParaRPr>
          </a:p>
        </p:txBody>
      </p:sp>
      <p:sp>
        <p:nvSpPr>
          <p:cNvPr id="40" name="Rectangle 39"/>
          <p:cNvSpPr/>
          <p:nvPr/>
        </p:nvSpPr>
        <p:spPr>
          <a:xfrm rot="16200000">
            <a:off x="-469182" y="3619885"/>
            <a:ext cx="2927404" cy="461665"/>
          </a:xfrm>
          <a:prstGeom prst="rect">
            <a:avLst/>
          </a:prstGeom>
          <a:solidFill>
            <a:schemeClr val="accent1">
              <a:lumMod val="20000"/>
              <a:lumOff val="80000"/>
            </a:schemeClr>
          </a:solidFill>
        </p:spPr>
        <p:txBody>
          <a:bodyPr wrap="none">
            <a:spAutoFit/>
          </a:bodyPr>
          <a:lstStyle/>
          <a:p>
            <a:pPr algn="ctr"/>
            <a:r>
              <a:rPr lang="en-US" sz="2400" dirty="0">
                <a:latin typeface="Karla" charset="0"/>
                <a:ea typeface="Karla" charset="0"/>
                <a:cs typeface="Karla" charset="0"/>
              </a:rPr>
              <a:t>Number of inputs </a:t>
            </a:r>
            <a:r>
              <a:rPr lang="en-US" sz="2400" i="1" dirty="0">
                <a:latin typeface="Cambria Math" charset="0"/>
                <a:ea typeface="Cambria Math" charset="0"/>
                <a:cs typeface="Cambria Math" charset="0"/>
              </a:rPr>
              <a:t>d</a:t>
            </a:r>
          </a:p>
        </p:txBody>
      </p:sp>
    </p:spTree>
    <p:extLst>
      <p:ext uri="{BB962C8B-B14F-4D97-AF65-F5344CB8AC3E}">
        <p14:creationId xmlns:p14="http://schemas.microsoft.com/office/powerpoint/2010/main" val="184612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artificial neural network (ANN)</a:t>
            </a:r>
          </a:p>
        </p:txBody>
      </p:sp>
      <p:grpSp>
        <p:nvGrpSpPr>
          <p:cNvPr id="196" name="Group 195"/>
          <p:cNvGrpSpPr/>
          <p:nvPr/>
        </p:nvGrpSpPr>
        <p:grpSpPr>
          <a:xfrm>
            <a:off x="2117991" y="1537253"/>
            <a:ext cx="9108778" cy="4433172"/>
            <a:chOff x="2396286" y="1588957"/>
            <a:chExt cx="8457958" cy="4116423"/>
          </a:xfrm>
        </p:grpSpPr>
        <p:sp>
          <p:nvSpPr>
            <p:cNvPr id="181" name="Rectangle 180"/>
            <p:cNvSpPr/>
            <p:nvPr/>
          </p:nvSpPr>
          <p:spPr>
            <a:xfrm>
              <a:off x="2460411" y="2253816"/>
              <a:ext cx="1079292" cy="2043069"/>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8911324" y="2610417"/>
              <a:ext cx="1079292" cy="145761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4551699" y="1792586"/>
              <a:ext cx="706970" cy="3029897"/>
              <a:chOff x="4551699" y="1792586"/>
              <a:chExt cx="706970" cy="3029897"/>
            </a:xfrm>
          </p:grpSpPr>
          <p:sp>
            <p:nvSpPr>
              <p:cNvPr id="8" name="Oval 7"/>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6950047" y="1774480"/>
              <a:ext cx="720561" cy="3029897"/>
              <a:chOff x="4534281" y="1792586"/>
              <a:chExt cx="720561" cy="3029897"/>
            </a:xfrm>
          </p:grpSpPr>
          <p:sp>
            <p:nvSpPr>
              <p:cNvPr id="52" name="Oval 51"/>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p:cNvCxnSpPr>
              <a:stCxn id="8"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8" idx="6"/>
              <a:endCxn id="55" idx="2"/>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8" idx="6"/>
              <a:endCxn id="62" idx="2"/>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8" idx="6"/>
              <a:endCxn id="56" idx="2"/>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47" idx="6"/>
              <a:endCxn id="56" idx="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47" idx="6"/>
              <a:endCxn id="62" idx="2"/>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47" idx="6"/>
              <a:endCxn id="55"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47" idx="6"/>
              <a:endCxn id="55"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48" idx="6"/>
              <a:endCxn id="52" idx="2"/>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48" idx="6"/>
              <a:endCxn id="55" idx="2"/>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48" idx="6"/>
              <a:endCxn id="56" idx="2"/>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48" idx="6"/>
              <a:endCxn id="62" idx="2"/>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49" idx="6"/>
              <a:endCxn id="62" idx="2"/>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49" idx="6"/>
              <a:endCxn id="56" idx="2"/>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49" idx="6"/>
              <a:endCxn id="55" idx="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49" idx="6"/>
              <a:endCxn id="52" idx="2"/>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a:stCxn id="136" idx="6"/>
              <a:endCxn id="8" idx="2"/>
            </p:cNvCxnSpPr>
            <p:nvPr/>
          </p:nvCxnSpPr>
          <p:spPr>
            <a:xfrm flipV="1">
              <a:off x="3280125" y="2145671"/>
              <a:ext cx="1274456" cy="7753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136" idx="6"/>
              <a:endCxn id="47" idx="2"/>
            </p:cNvCxnSpPr>
            <p:nvPr/>
          </p:nvCxnSpPr>
          <p:spPr>
            <a:xfrm>
              <a:off x="3280125" y="2921016"/>
              <a:ext cx="1274112" cy="17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a:stCxn id="136" idx="6"/>
              <a:endCxn id="48" idx="2"/>
            </p:cNvCxnSpPr>
            <p:nvPr/>
          </p:nvCxnSpPr>
          <p:spPr>
            <a:xfrm>
              <a:off x="3280125" y="2921016"/>
              <a:ext cx="1271918" cy="77129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a:stCxn id="136" idx="6"/>
              <a:endCxn id="49" idx="2"/>
            </p:cNvCxnSpPr>
            <p:nvPr/>
          </p:nvCxnSpPr>
          <p:spPr>
            <a:xfrm>
              <a:off x="3280125" y="2921016"/>
              <a:ext cx="1271574" cy="154838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36" name="Oval 135"/>
            <p:cNvSpPr/>
            <p:nvPr/>
          </p:nvSpPr>
          <p:spPr>
            <a:xfrm>
              <a:off x="2630901" y="2596404"/>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675445" y="3413891"/>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5" idx="6"/>
              <a:endCxn id="8" idx="2"/>
            </p:cNvCxnSpPr>
            <p:nvPr/>
          </p:nvCxnSpPr>
          <p:spPr>
            <a:xfrm flipV="1">
              <a:off x="3324669" y="2145671"/>
              <a:ext cx="1229912" cy="15928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5" idx="6"/>
              <a:endCxn id="47" idx="2"/>
            </p:cNvCxnSpPr>
            <p:nvPr/>
          </p:nvCxnSpPr>
          <p:spPr>
            <a:xfrm flipV="1">
              <a:off x="3324669" y="2922761"/>
              <a:ext cx="1229568" cy="8157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5" idx="6"/>
              <a:endCxn id="48" idx="2"/>
            </p:cNvCxnSpPr>
            <p:nvPr/>
          </p:nvCxnSpPr>
          <p:spPr>
            <a:xfrm flipV="1">
              <a:off x="3324669" y="3692308"/>
              <a:ext cx="1227374" cy="4619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49" idx="2"/>
            </p:cNvCxnSpPr>
            <p:nvPr/>
          </p:nvCxnSpPr>
          <p:spPr>
            <a:xfrm>
              <a:off x="3334849" y="3748390"/>
              <a:ext cx="1216850" cy="72100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3" name="Straight Arrow Connector 162"/>
            <p:cNvCxnSpPr>
              <a:endCxn id="162" idx="2"/>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a:stCxn id="55" idx="6"/>
              <a:endCxn id="162" idx="2"/>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a:stCxn id="56" idx="6"/>
              <a:endCxn id="162" idx="2"/>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a:stCxn id="62" idx="6"/>
              <a:endCxn id="162" idx="2"/>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76" name="TextBox 175"/>
            <p:cNvSpPr txBox="1"/>
            <p:nvPr/>
          </p:nvSpPr>
          <p:spPr>
            <a:xfrm>
              <a:off x="4131315" y="5317889"/>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1</a:t>
              </a:r>
            </a:p>
          </p:txBody>
        </p:sp>
        <p:sp>
          <p:nvSpPr>
            <p:cNvPr id="177" name="TextBox 176"/>
            <p:cNvSpPr txBox="1"/>
            <p:nvPr/>
          </p:nvSpPr>
          <p:spPr>
            <a:xfrm>
              <a:off x="6542717" y="5336048"/>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2</a:t>
              </a:r>
            </a:p>
          </p:txBody>
        </p:sp>
        <p:sp>
          <p:nvSpPr>
            <p:cNvPr id="178" name="TextBox 177"/>
            <p:cNvSpPr txBox="1"/>
            <p:nvPr/>
          </p:nvSpPr>
          <p:spPr>
            <a:xfrm>
              <a:off x="8772804" y="4330736"/>
              <a:ext cx="2081440" cy="369332"/>
            </a:xfrm>
            <a:prstGeom prst="rect">
              <a:avLst/>
            </a:prstGeom>
            <a:noFill/>
          </p:spPr>
          <p:txBody>
            <a:bodyPr wrap="square" rtlCol="0">
              <a:spAutoFit/>
            </a:bodyPr>
            <a:lstStyle/>
            <a:p>
              <a:r>
                <a:rPr lang="en-US" b="1" dirty="0">
                  <a:solidFill>
                    <a:schemeClr val="accent3">
                      <a:lumMod val="75000"/>
                    </a:schemeClr>
                  </a:solidFill>
                  <a:latin typeface="Karla" charset="0"/>
                  <a:ea typeface="Karla" charset="0"/>
                  <a:cs typeface="Karla" charset="0"/>
                </a:rPr>
                <a:t>output layer</a:t>
              </a:r>
            </a:p>
          </p:txBody>
        </p:sp>
        <p:sp>
          <p:nvSpPr>
            <p:cNvPr id="179" name="TextBox 178"/>
            <p:cNvSpPr txBox="1"/>
            <p:nvPr/>
          </p:nvSpPr>
          <p:spPr>
            <a:xfrm>
              <a:off x="2396286" y="4338685"/>
              <a:ext cx="208144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input layer</a:t>
              </a:r>
            </a:p>
          </p:txBody>
        </p:sp>
      </p:grpSp>
    </p:spTree>
    <p:extLst>
      <p:ext uri="{BB962C8B-B14F-4D97-AF65-F5344CB8AC3E}">
        <p14:creationId xmlns:p14="http://schemas.microsoft.com/office/powerpoint/2010/main" val="1869571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Algorithms</a:t>
            </a:r>
          </a:p>
        </p:txBody>
      </p:sp>
      <p:sp>
        <p:nvSpPr>
          <p:cNvPr id="3" name="Slide Number Placeholder 2"/>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4058122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303521" y="1595332"/>
            <a:ext cx="7900401" cy="4282325"/>
            <a:chOff x="2396286" y="1588957"/>
            <a:chExt cx="7594330" cy="4116423"/>
          </a:xfrm>
        </p:grpSpPr>
        <p:sp>
          <p:nvSpPr>
            <p:cNvPr id="175" name="Rectangle 174"/>
            <p:cNvSpPr/>
            <p:nvPr/>
          </p:nvSpPr>
          <p:spPr>
            <a:xfrm>
              <a:off x="8911324" y="2610417"/>
              <a:ext cx="1079292" cy="145761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4551699" y="1792586"/>
              <a:ext cx="706970" cy="3029897"/>
              <a:chOff x="4551699" y="1792586"/>
              <a:chExt cx="706970" cy="3029897"/>
            </a:xfrm>
          </p:grpSpPr>
          <p:sp>
            <p:nvSpPr>
              <p:cNvPr id="8" name="Oval 7"/>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6950047" y="1774480"/>
              <a:ext cx="720561" cy="3029897"/>
              <a:chOff x="4534281" y="1792586"/>
              <a:chExt cx="720561" cy="3029897"/>
            </a:xfrm>
          </p:grpSpPr>
          <p:sp>
            <p:nvSpPr>
              <p:cNvPr id="52" name="Oval 51"/>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p:cNvCxnSpPr>
              <a:stCxn id="8"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8" idx="6"/>
              <a:endCxn id="55" idx="2"/>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8" idx="6"/>
              <a:endCxn id="62" idx="2"/>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8" idx="6"/>
              <a:endCxn id="56" idx="2"/>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47" idx="6"/>
              <a:endCxn id="56" idx="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47" idx="6"/>
              <a:endCxn id="62" idx="2"/>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47" idx="6"/>
              <a:endCxn id="55"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47" idx="6"/>
              <a:endCxn id="55"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48" idx="6"/>
              <a:endCxn id="52" idx="2"/>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48" idx="6"/>
              <a:endCxn id="55" idx="2"/>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48" idx="6"/>
              <a:endCxn id="56" idx="2"/>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48" idx="6"/>
              <a:endCxn id="62" idx="2"/>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49" idx="6"/>
              <a:endCxn id="62" idx="2"/>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49" idx="6"/>
              <a:endCxn id="56" idx="2"/>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49" idx="6"/>
              <a:endCxn id="55" idx="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49" idx="6"/>
              <a:endCxn id="52" idx="2"/>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a:stCxn id="136" idx="6"/>
              <a:endCxn id="8" idx="2"/>
            </p:cNvCxnSpPr>
            <p:nvPr/>
          </p:nvCxnSpPr>
          <p:spPr>
            <a:xfrm flipV="1">
              <a:off x="2935102" y="2145671"/>
              <a:ext cx="1619479" cy="706457"/>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136" idx="6"/>
              <a:endCxn id="47" idx="2"/>
            </p:cNvCxnSpPr>
            <p:nvPr/>
          </p:nvCxnSpPr>
          <p:spPr>
            <a:xfrm>
              <a:off x="2935102" y="2852128"/>
              <a:ext cx="1619135" cy="706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a:stCxn id="136" idx="6"/>
              <a:endCxn id="48" idx="2"/>
            </p:cNvCxnSpPr>
            <p:nvPr/>
          </p:nvCxnSpPr>
          <p:spPr>
            <a:xfrm>
              <a:off x="2935102" y="2852128"/>
              <a:ext cx="1616941" cy="84018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a:stCxn id="136" idx="6"/>
              <a:endCxn id="49" idx="2"/>
            </p:cNvCxnSpPr>
            <p:nvPr/>
          </p:nvCxnSpPr>
          <p:spPr>
            <a:xfrm>
              <a:off x="2935102" y="2852128"/>
              <a:ext cx="1616597" cy="161727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36" name="Oval 135"/>
            <p:cNvSpPr/>
            <p:nvPr/>
          </p:nvSpPr>
          <p:spPr>
            <a:xfrm>
              <a:off x="2925958" y="2847556"/>
              <a:ext cx="9144" cy="9144"/>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918313" y="3735599"/>
              <a:ext cx="9144" cy="9144"/>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5" idx="6"/>
              <a:endCxn id="8" idx="2"/>
            </p:cNvCxnSpPr>
            <p:nvPr/>
          </p:nvCxnSpPr>
          <p:spPr>
            <a:xfrm flipV="1">
              <a:off x="2927457" y="2145671"/>
              <a:ext cx="1627124" cy="159450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5" idx="6"/>
              <a:endCxn id="47" idx="2"/>
            </p:cNvCxnSpPr>
            <p:nvPr/>
          </p:nvCxnSpPr>
          <p:spPr>
            <a:xfrm flipV="1">
              <a:off x="2927457" y="2922761"/>
              <a:ext cx="1626780" cy="81741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5" idx="6"/>
              <a:endCxn id="48" idx="2"/>
            </p:cNvCxnSpPr>
            <p:nvPr/>
          </p:nvCxnSpPr>
          <p:spPr>
            <a:xfrm flipV="1">
              <a:off x="2927457" y="3692308"/>
              <a:ext cx="1624586" cy="4786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45" idx="6"/>
            </p:cNvCxnSpPr>
            <p:nvPr/>
          </p:nvCxnSpPr>
          <p:spPr>
            <a:xfrm>
              <a:off x="2927457" y="3740171"/>
              <a:ext cx="1550269" cy="7111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3" name="Straight Arrow Connector 162"/>
            <p:cNvCxnSpPr>
              <a:endCxn id="162" idx="2"/>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a:stCxn id="55" idx="6"/>
              <a:endCxn id="162" idx="2"/>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a:stCxn id="56" idx="6"/>
              <a:endCxn id="162" idx="2"/>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a:stCxn id="62" idx="6"/>
              <a:endCxn id="162" idx="2"/>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76" name="TextBox 175"/>
            <p:cNvSpPr txBox="1"/>
            <p:nvPr/>
          </p:nvSpPr>
          <p:spPr>
            <a:xfrm>
              <a:off x="4131315" y="5317889"/>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1</a:t>
              </a:r>
            </a:p>
          </p:txBody>
        </p:sp>
        <p:sp>
          <p:nvSpPr>
            <p:cNvPr id="177" name="TextBox 176"/>
            <p:cNvSpPr txBox="1"/>
            <p:nvPr/>
          </p:nvSpPr>
          <p:spPr>
            <a:xfrm>
              <a:off x="6542717" y="5336048"/>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2</a:t>
              </a:r>
            </a:p>
          </p:txBody>
        </p:sp>
        <p:sp>
          <p:nvSpPr>
            <p:cNvPr id="179" name="TextBox 178"/>
            <p:cNvSpPr txBox="1"/>
            <p:nvPr/>
          </p:nvSpPr>
          <p:spPr>
            <a:xfrm>
              <a:off x="2396286" y="4338685"/>
              <a:ext cx="208144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input layer</a:t>
              </a:r>
            </a:p>
          </p:txBody>
        </p:sp>
      </p:grpSp>
      <p:sp>
        <p:nvSpPr>
          <p:cNvPr id="2" name="Title 1"/>
          <p:cNvSpPr>
            <a:spLocks noGrp="1"/>
          </p:cNvSpPr>
          <p:nvPr>
            <p:ph type="title"/>
          </p:nvPr>
        </p:nvSpPr>
        <p:spPr/>
        <p:txBody>
          <a:bodyPr/>
          <a:lstStyle/>
          <a:p>
            <a:r>
              <a:rPr lang="en-US" dirty="0"/>
              <a:t>Anatomy of artificial neural network (ANN)</a:t>
            </a:r>
          </a:p>
        </p:txBody>
      </p:sp>
      <p:sp>
        <p:nvSpPr>
          <p:cNvPr id="178" name="TextBox 177"/>
          <p:cNvSpPr txBox="1"/>
          <p:nvPr/>
        </p:nvSpPr>
        <p:spPr>
          <a:xfrm>
            <a:off x="8772804" y="4330736"/>
            <a:ext cx="2081440" cy="369332"/>
          </a:xfrm>
          <a:prstGeom prst="rect">
            <a:avLst/>
          </a:prstGeom>
          <a:noFill/>
        </p:spPr>
        <p:txBody>
          <a:bodyPr wrap="square" rtlCol="0">
            <a:spAutoFit/>
          </a:bodyPr>
          <a:lstStyle/>
          <a:p>
            <a:r>
              <a:rPr lang="en-US" b="1" dirty="0">
                <a:solidFill>
                  <a:schemeClr val="accent3">
                    <a:lumMod val="75000"/>
                  </a:schemeClr>
                </a:solidFill>
                <a:latin typeface="Karla" charset="0"/>
                <a:ea typeface="Karla" charset="0"/>
                <a:cs typeface="Karla" charset="0"/>
              </a:rPr>
              <a:t>output layer</a:t>
            </a:r>
          </a:p>
        </p:txBody>
      </p:sp>
    </p:spTree>
    <p:extLst>
      <p:ext uri="{BB962C8B-B14F-4D97-AF65-F5344CB8AC3E}">
        <p14:creationId xmlns:p14="http://schemas.microsoft.com/office/powerpoint/2010/main" val="33840969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layers? Representation</a:t>
            </a:r>
          </a:p>
        </p:txBody>
      </p:sp>
      <p:sp>
        <p:nvSpPr>
          <p:cNvPr id="3" name="Content Placeholder 2"/>
          <p:cNvSpPr>
            <a:spLocks noGrp="1"/>
          </p:cNvSpPr>
          <p:nvPr>
            <p:ph idx="1"/>
          </p:nvPr>
        </p:nvSpPr>
        <p:spPr/>
        <p:txBody>
          <a:bodyPr/>
          <a:lstStyle/>
          <a:p>
            <a:r>
              <a:rPr lang="en-US" sz="2400" dirty="0"/>
              <a:t>Representation matters!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109" y="1839967"/>
            <a:ext cx="4572000" cy="4572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8673" y="1839967"/>
            <a:ext cx="4572000" cy="4572000"/>
          </a:xfrm>
          <a:prstGeom prst="rect">
            <a:avLst/>
          </a:prstGeom>
        </p:spPr>
      </p:pic>
    </p:spTree>
    <p:extLst>
      <p:ext uri="{BB962C8B-B14F-4D97-AF65-F5344CB8AC3E}">
        <p14:creationId xmlns:p14="http://schemas.microsoft.com/office/powerpoint/2010/main" val="262669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Multiple Components</a:t>
            </a:r>
          </a:p>
        </p:txBody>
      </p:sp>
      <p:pic>
        <p:nvPicPr>
          <p:cNvPr id="6" name="Immagine 5">
            <a:extLst>
              <a:ext uri="{FF2B5EF4-FFF2-40B4-BE49-F238E27FC236}">
                <a16:creationId xmlns:a16="http://schemas.microsoft.com/office/drawing/2014/main" id="{2B00386C-07CD-46D8-B7BE-543B8BAA0130}"/>
              </a:ext>
            </a:extLst>
          </p:cNvPr>
          <p:cNvPicPr>
            <a:picLocks noChangeAspect="1"/>
          </p:cNvPicPr>
          <p:nvPr/>
        </p:nvPicPr>
        <p:blipFill>
          <a:blip r:embed="rId2"/>
          <a:stretch>
            <a:fillRect/>
          </a:stretch>
        </p:blipFill>
        <p:spPr>
          <a:xfrm>
            <a:off x="1869975" y="1159017"/>
            <a:ext cx="8452049" cy="4988770"/>
          </a:xfrm>
          <a:prstGeom prst="rect">
            <a:avLst/>
          </a:prstGeom>
        </p:spPr>
      </p:pic>
    </p:spTree>
    <p:extLst>
      <p:ext uri="{BB962C8B-B14F-4D97-AF65-F5344CB8AC3E}">
        <p14:creationId xmlns:p14="http://schemas.microsoft.com/office/powerpoint/2010/main" val="2041836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Neural Networks</a:t>
            </a:r>
          </a:p>
        </p:txBody>
      </p:sp>
      <p:sp>
        <p:nvSpPr>
          <p:cNvPr id="3" name="Content Placeholder 2"/>
          <p:cNvSpPr>
            <a:spLocks noGrp="1"/>
          </p:cNvSpPr>
          <p:nvPr>
            <p:ph idx="1"/>
          </p:nvPr>
        </p:nvSpPr>
        <p:spPr/>
        <p:txBody>
          <a:bodyPr/>
          <a:lstStyle/>
          <a:p>
            <a:r>
              <a:rPr lang="en-US" sz="2400" dirty="0"/>
              <a:t>Hand-written digit recognition: MNIST data</a:t>
            </a:r>
          </a:p>
        </p:txBody>
      </p:sp>
      <p:pic>
        <p:nvPicPr>
          <p:cNvPr id="4" name="Picture 3"/>
          <p:cNvPicPr>
            <a:picLocks noChangeAspect="1"/>
          </p:cNvPicPr>
          <p:nvPr/>
        </p:nvPicPr>
        <p:blipFill>
          <a:blip r:embed="rId2"/>
          <a:stretch>
            <a:fillRect/>
          </a:stretch>
        </p:blipFill>
        <p:spPr>
          <a:xfrm>
            <a:off x="3408948" y="2345397"/>
            <a:ext cx="5293388" cy="3315051"/>
          </a:xfrm>
          <a:prstGeom prst="rect">
            <a:avLst/>
          </a:prstGeom>
        </p:spPr>
      </p:pic>
    </p:spTree>
    <p:extLst>
      <p:ext uri="{BB962C8B-B14F-4D97-AF65-F5344CB8AC3E}">
        <p14:creationId xmlns:p14="http://schemas.microsoft.com/office/powerpoint/2010/main" val="19476377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 Repeated Compositions</a:t>
            </a:r>
          </a:p>
        </p:txBody>
      </p:sp>
      <p:pic>
        <p:nvPicPr>
          <p:cNvPr id="9" name="Picture 8"/>
          <p:cNvPicPr>
            <a:picLocks noChangeAspect="1"/>
          </p:cNvPicPr>
          <p:nvPr/>
        </p:nvPicPr>
        <p:blipFill>
          <a:blip r:embed="rId2"/>
          <a:stretch>
            <a:fillRect/>
          </a:stretch>
        </p:blipFill>
        <p:spPr>
          <a:xfrm>
            <a:off x="450382" y="983807"/>
            <a:ext cx="11291235" cy="4697155"/>
          </a:xfrm>
          <a:prstGeom prst="rect">
            <a:avLst/>
          </a:prstGeom>
        </p:spPr>
      </p:pic>
    </p:spTree>
    <p:extLst>
      <p:ext uri="{BB962C8B-B14F-4D97-AF65-F5344CB8AC3E}">
        <p14:creationId xmlns:p14="http://schemas.microsoft.com/office/powerpoint/2010/main" val="12444948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3" y="983807"/>
                <a:ext cx="8229600" cy="5083175"/>
              </a:xfrm>
            </p:spPr>
            <p:txBody>
              <a:bodyPr/>
              <a:lstStyle/>
              <a:p>
                <a:pPr>
                  <a:spcAft>
                    <a:spcPts val="600"/>
                  </a:spcAft>
                </a:pPr>
                <a:r>
                  <a:rPr lang="en-US" sz="2800" dirty="0"/>
                  <a:t>Linear models:</a:t>
                </a:r>
              </a:p>
              <a:p>
                <a:pPr lvl="1">
                  <a:spcAft>
                    <a:spcPts val="600"/>
                  </a:spcAft>
                  <a:buFont typeface="Arial" charset="0"/>
                  <a:buChar char="•"/>
                </a:pPr>
                <a:r>
                  <a:rPr lang="en-US" sz="2400" dirty="0"/>
                  <a:t>Can be fit efficiently (via convex optimization)</a:t>
                </a:r>
              </a:p>
              <a:p>
                <a:pPr lvl="1">
                  <a:spcAft>
                    <a:spcPts val="600"/>
                  </a:spcAft>
                  <a:buFont typeface="Arial" charset="0"/>
                  <a:buChar char="•"/>
                </a:pPr>
                <a:r>
                  <a:rPr lang="en-US" sz="2400" dirty="0"/>
                  <a:t>Limited model capacity</a:t>
                </a:r>
              </a:p>
              <a:p>
                <a:pPr>
                  <a:spcAft>
                    <a:spcPts val="600"/>
                  </a:spcAft>
                </a:pPr>
                <a:r>
                  <a:rPr lang="en-US" sz="2800" dirty="0"/>
                  <a:t>Alternative:</a:t>
                </a:r>
              </a:p>
              <a:p>
                <a:pPr>
                  <a:spcAft>
                    <a:spcPts val="600"/>
                  </a:spcAft>
                </a:pPr>
                <a:endParaRPr lang="en-US" sz="4800" dirty="0"/>
              </a:p>
              <a:p>
                <a:pPr>
                  <a:spcAft>
                    <a:spcPts val="600"/>
                  </a:spcAft>
                </a:pPr>
                <a:r>
                  <a:rPr lang="en-US" sz="2800" dirty="0"/>
                  <a:t>Where </a:t>
                </a:r>
                <a14:m>
                  <m:oMath xmlns:m="http://schemas.openxmlformats.org/officeDocument/2006/math">
                    <m:r>
                      <a:rPr lang="en-US" sz="2800" i="1" smtClean="0">
                        <a:latin typeface="Cambria Math" charset="0"/>
                        <a:ea typeface="Cambria Math" charset="0"/>
                        <a:cs typeface="Cambria Math" charset="0"/>
                      </a:rPr>
                      <m:t>𝜙</m:t>
                    </m:r>
                  </m:oMath>
                </a14:m>
                <a:r>
                  <a:rPr lang="en-US" sz="2800" dirty="0"/>
                  <a:t> is a </a:t>
                </a:r>
                <a:r>
                  <a:rPr lang="en-US" sz="2800" i="1" dirty="0">
                    <a:solidFill>
                      <a:srgbClr val="0000FF"/>
                    </a:solidFill>
                  </a:rPr>
                  <a:t>non-linear transform</a:t>
                </a:r>
              </a:p>
              <a:p>
                <a:pPr marL="457200" lvl="1" indent="0">
                  <a:spcAft>
                    <a:spcPts val="600"/>
                  </a:spcAft>
                  <a:buNone/>
                </a:pPr>
                <a:endParaRPr lang="en-US" dirty="0"/>
              </a:p>
              <a:p>
                <a:pPr lvl="1">
                  <a:spcAft>
                    <a:spcPts val="600"/>
                  </a:spcAft>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3" y="983807"/>
                <a:ext cx="8229600" cy="5083175"/>
              </a:xfrm>
              <a:blipFill>
                <a:blip r:embed="rId4"/>
                <a:stretch>
                  <a:fillRect l="-1387" t="-995"/>
                </a:stretch>
              </a:blipFill>
            </p:spPr>
            <p:txBody>
              <a:bodyPr/>
              <a:lstStyle/>
              <a:p>
                <a:r>
                  <a:rPr lang="en-US">
                    <a:noFill/>
                  </a:rPr>
                  <a:t> </a:t>
                </a:r>
              </a:p>
            </p:txBody>
          </p:sp>
        </mc:Fallback>
      </mc:AlternateContent>
      <p:graphicFrame>
        <p:nvGraphicFramePr>
          <p:cNvPr id="4" name="Object 3"/>
          <p:cNvGraphicFramePr>
            <a:graphicFrameLocks noChangeAspect="1"/>
          </p:cNvGraphicFramePr>
          <p:nvPr/>
        </p:nvGraphicFramePr>
        <p:xfrm>
          <a:off x="4705879" y="3076575"/>
          <a:ext cx="2780242" cy="704850"/>
        </p:xfrm>
        <a:graphic>
          <a:graphicData uri="http://schemas.openxmlformats.org/presentationml/2006/ole">
            <mc:AlternateContent xmlns:mc="http://schemas.openxmlformats.org/markup-compatibility/2006">
              <mc:Choice xmlns:v="urn:schemas-microsoft-com:vml" Requires="v">
                <p:oleObj spid="_x0000_s1033" name="Equation" r:id="rId5" imgW="901700" imgH="228600" progId="Equation.3">
                  <p:embed/>
                </p:oleObj>
              </mc:Choice>
              <mc:Fallback>
                <p:oleObj name="Equation" r:id="rId5" imgW="901700" imgH="228600" progId="Equation.3">
                  <p:embed/>
                  <p:pic>
                    <p:nvPicPr>
                      <p:cNvPr id="4" name="Object 3"/>
                      <p:cNvPicPr/>
                      <p:nvPr/>
                    </p:nvPicPr>
                    <p:blipFill>
                      <a:blip r:embed="rId6"/>
                      <a:stretch>
                        <a:fillRect/>
                      </a:stretch>
                    </p:blipFill>
                    <p:spPr>
                      <a:xfrm>
                        <a:off x="4705879" y="3076575"/>
                        <a:ext cx="2780242" cy="704850"/>
                      </a:xfrm>
                      <a:prstGeom prst="rect">
                        <a:avLst/>
                      </a:prstGeom>
                    </p:spPr>
                  </p:pic>
                </p:oleObj>
              </mc:Fallback>
            </mc:AlternateContent>
          </a:graphicData>
        </a:graphic>
      </p:graphicFrame>
    </p:spTree>
    <p:extLst>
      <p:ext uri="{BB962C8B-B14F-4D97-AF65-F5344CB8AC3E}">
        <p14:creationId xmlns:p14="http://schemas.microsoft.com/office/powerpoint/2010/main" val="376753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ML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800" dirty="0"/>
                  <a:t>Manually engineer </a:t>
                </a:r>
                <a14:m>
                  <m:oMath xmlns:m="http://schemas.openxmlformats.org/officeDocument/2006/math">
                    <m:r>
                      <a:rPr lang="en-US" sz="2800" i="1">
                        <a:latin typeface="Cambria Math" charset="0"/>
                        <a:ea typeface="Cambria Math" charset="0"/>
                        <a:cs typeface="Cambria Math" charset="0"/>
                      </a:rPr>
                      <m:t>𝜙</m:t>
                    </m:r>
                  </m:oMath>
                </a14:m>
                <a:endParaRPr lang="en-US" sz="2800" dirty="0"/>
              </a:p>
              <a:p>
                <a:pPr lvl="1">
                  <a:spcAft>
                    <a:spcPts val="1200"/>
                  </a:spcAft>
                  <a:buFont typeface="Arial" charset="0"/>
                  <a:buChar char="•"/>
                </a:pPr>
                <a:r>
                  <a:rPr lang="en-US" dirty="0"/>
                  <a:t>Domain specific, enormous human effort</a:t>
                </a:r>
              </a:p>
              <a:p>
                <a:pPr>
                  <a:spcAft>
                    <a:spcPts val="1200"/>
                  </a:spcAft>
                </a:pPr>
                <a:r>
                  <a:rPr lang="en-US" sz="2800" dirty="0"/>
                  <a:t>Generic transform</a:t>
                </a:r>
              </a:p>
              <a:p>
                <a:pPr lvl="1">
                  <a:spcAft>
                    <a:spcPts val="1200"/>
                  </a:spcAft>
                  <a:buFont typeface="Arial" charset="0"/>
                  <a:buChar char="•"/>
                </a:pPr>
                <a:r>
                  <a:rPr lang="en-US" dirty="0"/>
                  <a:t>Maps to a higher-dimensional space</a:t>
                </a:r>
              </a:p>
              <a:p>
                <a:pPr lvl="1">
                  <a:spcAft>
                    <a:spcPts val="1200"/>
                  </a:spcAft>
                  <a:buFont typeface="Arial" charset="0"/>
                  <a:buChar char="•"/>
                </a:pPr>
                <a:r>
                  <a:rPr lang="en-US" dirty="0"/>
                  <a:t>Kernel methods: e.g. RBF kernels</a:t>
                </a:r>
              </a:p>
              <a:p>
                <a:pPr lvl="1">
                  <a:spcAft>
                    <a:spcPts val="1200"/>
                  </a:spcAft>
                  <a:buFont typeface="Arial" charset="0"/>
                  <a:buChar char="•"/>
                </a:pPr>
                <a:r>
                  <a:rPr lang="en-US" dirty="0">
                    <a:solidFill>
                      <a:srgbClr val="0000FF"/>
                    </a:solidFill>
                  </a:rPr>
                  <a:t>Over fitting: does not generalize well to test set</a:t>
                </a:r>
              </a:p>
              <a:p>
                <a:pPr lvl="1">
                  <a:spcAft>
                    <a:spcPts val="1200"/>
                  </a:spcAft>
                  <a:buFont typeface="Arial" charset="0"/>
                  <a:buChar char="•"/>
                </a:pPr>
                <a:r>
                  <a:rPr lang="en-US" dirty="0">
                    <a:solidFill>
                      <a:srgbClr val="0000FF"/>
                    </a:solidFill>
                  </a:rPr>
                  <a:t>Cannot encode enough prior information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b="-102305"/>
                </a:stretch>
              </a:blipFill>
            </p:spPr>
            <p:txBody>
              <a:bodyPr/>
              <a:lstStyle/>
              <a:p>
                <a:r>
                  <a:rPr lang="en-US">
                    <a:noFill/>
                  </a:rPr>
                  <a:t> </a:t>
                </a:r>
              </a:p>
            </p:txBody>
          </p:sp>
        </mc:Fallback>
      </mc:AlternateContent>
    </p:spTree>
    <p:extLst>
      <p:ext uri="{BB962C8B-B14F-4D97-AF65-F5344CB8AC3E}">
        <p14:creationId xmlns:p14="http://schemas.microsoft.com/office/powerpoint/2010/main" val="74940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spcAft>
                    <a:spcPts val="600"/>
                  </a:spcAft>
                  <a:buFont typeface="Arial" charset="0"/>
                  <a:buChar char="•"/>
                </a:pPr>
                <a:r>
                  <a:rPr lang="en-US" sz="2400" dirty="0">
                    <a:solidFill>
                      <a:srgbClr val="0000FF"/>
                    </a:solidFill>
                    <a:latin typeface="Karla" charset="0"/>
                    <a:ea typeface="Karla" charset="0"/>
                    <a:cs typeface="Karla" charset="0"/>
                  </a:rPr>
                  <a:t>Directly learn </a:t>
                </a:r>
                <a14:m>
                  <m:oMath xmlns:m="http://schemas.openxmlformats.org/officeDocument/2006/math">
                    <m:r>
                      <a:rPr lang="en-US" sz="2400" i="1">
                        <a:latin typeface="Cambria Math" charset="0"/>
                        <a:ea typeface="Karla" charset="0"/>
                        <a:cs typeface="Karla" charset="0"/>
                      </a:rPr>
                      <m:t>𝜙</m:t>
                    </m:r>
                  </m:oMath>
                </a14:m>
                <a:endParaRPr lang="en-US" sz="2400" dirty="0">
                  <a:latin typeface="Karla" charset="0"/>
                  <a:ea typeface="Karla" charset="0"/>
                  <a:cs typeface="Karla" charset="0"/>
                </a:endParaRPr>
              </a:p>
              <a:p>
                <a:pPr marL="1200120" lvl="1" indent="-457200">
                  <a:spcAft>
                    <a:spcPts val="600"/>
                  </a:spcAft>
                  <a:buFont typeface="Arial" charset="0"/>
                  <a:buChar char="•"/>
                </a:pPr>
                <a:endParaRPr lang="en-US" dirty="0">
                  <a:latin typeface="Karla" charset="0"/>
                  <a:ea typeface="Karla" charset="0"/>
                  <a:cs typeface="Karla" charset="0"/>
                </a:endParaRPr>
              </a:p>
              <a:p>
                <a:pPr marL="460375" lvl="1" indent="0">
                  <a:spcAft>
                    <a:spcPts val="600"/>
                  </a:spcAft>
                  <a:buNone/>
                </a:pPr>
                <a14:m>
                  <m:oMathPara xmlns:m="http://schemas.openxmlformats.org/officeDocument/2006/math">
                    <m:oMathParaPr>
                      <m:jc m:val="centerGroup"/>
                    </m:oMathParaPr>
                    <m:oMath xmlns:m="http://schemas.openxmlformats.org/officeDocument/2006/math">
                      <m:r>
                        <a:rPr lang="en-US" sz="2800" i="1">
                          <a:latin typeface="Cambria Math" charset="0"/>
                        </a:rPr>
                        <m:t>𝑓</m:t>
                      </m:r>
                      <m:d>
                        <m:dPr>
                          <m:ctrlPr>
                            <a:rPr lang="en-US" sz="2800" i="1">
                              <a:latin typeface="Cambria Math" panose="02040503050406030204" pitchFamily="18" charset="0"/>
                            </a:rPr>
                          </m:ctrlPr>
                        </m:dPr>
                        <m:e>
                          <m:r>
                            <a:rPr lang="en-US" sz="2800" i="1">
                              <a:latin typeface="Cambria Math" charset="0"/>
                            </a:rPr>
                            <m:t>𝑥</m:t>
                          </m:r>
                          <m:r>
                            <a:rPr lang="en-US" sz="2800" i="1">
                              <a:latin typeface="Cambria Math" charset="0"/>
                            </a:rPr>
                            <m:t>;</m:t>
                          </m:r>
                          <m:r>
                            <a:rPr lang="en-US" sz="2800" i="1">
                              <a:latin typeface="Cambria Math" charset="0"/>
                            </a:rPr>
                            <m:t>𝜃</m:t>
                          </m:r>
                        </m:e>
                      </m:d>
                      <m:r>
                        <a:rPr lang="en-US" sz="2800" i="1">
                          <a:latin typeface="Cambria Math" charset="0"/>
                        </a:rPr>
                        <m:t>=</m:t>
                      </m:r>
                      <m:sSup>
                        <m:sSupPr>
                          <m:ctrlPr>
                            <a:rPr lang="en-US" sz="2800" i="1">
                              <a:latin typeface="Cambria Math" panose="02040503050406030204" pitchFamily="18" charset="0"/>
                            </a:rPr>
                          </m:ctrlPr>
                        </m:sSupPr>
                        <m:e>
                          <m:r>
                            <a:rPr lang="en-US" sz="2800" i="1">
                              <a:latin typeface="Cambria Math" charset="0"/>
                            </a:rPr>
                            <m:t>𝑊</m:t>
                          </m:r>
                        </m:e>
                        <m:sup>
                          <m:r>
                            <a:rPr lang="en-US" sz="2800" i="1">
                              <a:latin typeface="Cambria Math" charset="0"/>
                            </a:rPr>
                            <m:t>𝑇</m:t>
                          </m:r>
                        </m:sup>
                      </m:sSup>
                      <m:r>
                        <a:rPr lang="en-US" sz="2800" i="1">
                          <a:latin typeface="Cambria Math" charset="0"/>
                        </a:rPr>
                        <m:t>𝜙</m:t>
                      </m:r>
                      <m:r>
                        <a:rPr lang="en-US" sz="2800" i="1">
                          <a:latin typeface="Cambria Math" charset="0"/>
                        </a:rPr>
                        <m:t>(</m:t>
                      </m:r>
                      <m:r>
                        <a:rPr lang="en-US" sz="2800" i="1">
                          <a:latin typeface="Cambria Math" charset="0"/>
                        </a:rPr>
                        <m:t>𝑥</m:t>
                      </m:r>
                      <m:r>
                        <a:rPr lang="en-US" sz="2800" i="1">
                          <a:latin typeface="Cambria Math" charset="0"/>
                        </a:rPr>
                        <m:t>;</m:t>
                      </m:r>
                      <m:r>
                        <a:rPr lang="en-US" sz="2800" i="1">
                          <a:latin typeface="Cambria Math" charset="0"/>
                        </a:rPr>
                        <m:t>𝜃</m:t>
                      </m:r>
                      <m:r>
                        <a:rPr lang="en-US" sz="2800" i="1">
                          <a:latin typeface="Cambria Math" charset="0"/>
                        </a:rPr>
                        <m:t>)</m:t>
                      </m:r>
                    </m:oMath>
                  </m:oMathPara>
                </a14:m>
                <a:br>
                  <a:rPr lang="en-US" sz="2400" dirty="0">
                    <a:latin typeface="Karla" charset="0"/>
                    <a:ea typeface="Karla" charset="0"/>
                    <a:cs typeface="Karla" charset="0"/>
                  </a:rPr>
                </a:b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37" t="-1796"/>
                </a:stretch>
              </a:blipFill>
            </p:spPr>
            <p:txBody>
              <a:bodyPr/>
              <a:lstStyle/>
              <a:p>
                <a:r>
                  <a:rPr lang="en-US">
                    <a:noFill/>
                  </a:rPr>
                  <a:t> </a:t>
                </a:r>
              </a:p>
            </p:txBody>
          </p:sp>
        </mc:Fallback>
      </mc:AlternateContent>
      <p:sp>
        <p:nvSpPr>
          <p:cNvPr id="4" name="TextBox 3"/>
          <p:cNvSpPr txBox="1"/>
          <p:nvPr/>
        </p:nvSpPr>
        <p:spPr>
          <a:xfrm>
            <a:off x="4115253" y="1802442"/>
            <a:ext cx="65" cy="430887"/>
          </a:xfrm>
          <a:prstGeom prst="rect">
            <a:avLst/>
          </a:prstGeom>
          <a:noFill/>
        </p:spPr>
        <p:txBody>
          <a:bodyPr wrap="none" lIns="0" tIns="0" rIns="0" bIns="0" rtlCol="0">
            <a:spAutoFit/>
          </a:bodyPr>
          <a:lstStyle/>
          <a:p>
            <a:endParaRPr lang="en-US" sz="28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47A4B38-A27D-3D41-9449-AF86422D56B0}"/>
                  </a:ext>
                </a:extLst>
              </p:cNvPr>
              <p:cNvSpPr txBox="1"/>
              <p:nvPr/>
            </p:nvSpPr>
            <p:spPr>
              <a:xfrm>
                <a:off x="726510" y="3093929"/>
                <a:ext cx="10972800" cy="1501950"/>
              </a:xfrm>
              <a:prstGeom prst="rect">
                <a:avLst/>
              </a:prstGeom>
              <a:noFill/>
            </p:spPr>
            <p:txBody>
              <a:bodyPr wrap="square" rtlCol="0">
                <a:spAutoFit/>
              </a:bodyPr>
              <a:lstStyle/>
              <a:p>
                <a:pPr lvl="1" indent="-457200" defTabSz="457182">
                  <a:spcBef>
                    <a:spcPct val="20000"/>
                  </a:spcBef>
                  <a:spcAft>
                    <a:spcPts val="600"/>
                  </a:spcAft>
                  <a:buFont typeface="Arial" charset="0"/>
                  <a:buChar char="•"/>
                </a:pPr>
                <a14:m>
                  <m:oMath xmlns:m="http://schemas.openxmlformats.org/officeDocument/2006/math">
                    <m:r>
                      <a:rPr lang="en-US" sz="2400" i="1">
                        <a:solidFill>
                          <a:srgbClr val="464646"/>
                        </a:solidFill>
                        <a:latin typeface="Cambria Math" charset="0"/>
                      </a:rPr>
                      <m:t>𝜙</m:t>
                    </m:r>
                    <m:d>
                      <m:dPr>
                        <m:ctrlPr>
                          <a:rPr lang="en-US" sz="2400" i="1">
                            <a:solidFill>
                              <a:srgbClr val="464646"/>
                            </a:solidFill>
                            <a:latin typeface="Cambria Math" panose="02040503050406030204" pitchFamily="18" charset="0"/>
                          </a:rPr>
                        </m:ctrlPr>
                      </m:dPr>
                      <m:e>
                        <m:r>
                          <a:rPr lang="en-US" sz="2400" i="1">
                            <a:solidFill>
                              <a:srgbClr val="464646"/>
                            </a:solidFill>
                            <a:latin typeface="Cambria Math" charset="0"/>
                          </a:rPr>
                          <m:t>𝑥</m:t>
                        </m:r>
                        <m:r>
                          <a:rPr lang="en-US" sz="2400" i="1">
                            <a:solidFill>
                              <a:srgbClr val="464646"/>
                            </a:solidFill>
                            <a:latin typeface="Cambria Math" charset="0"/>
                          </a:rPr>
                          <m:t>;</m:t>
                        </m:r>
                        <m:r>
                          <a:rPr lang="en-US" sz="2400" i="1">
                            <a:solidFill>
                              <a:srgbClr val="464646"/>
                            </a:solidFill>
                            <a:latin typeface="Cambria Math" charset="0"/>
                          </a:rPr>
                          <m:t>𝜃</m:t>
                        </m:r>
                      </m:e>
                    </m:d>
                  </m:oMath>
                </a14:m>
                <a:r>
                  <a:rPr lang="en-CA" sz="2400" dirty="0">
                    <a:solidFill>
                      <a:srgbClr val="464646"/>
                    </a:solidFill>
                    <a:latin typeface="Cambria Math" charset="0"/>
                    <a:ea typeface="Karla" charset="0"/>
                    <a:cs typeface="Karla" charset="0"/>
                  </a:rPr>
                  <a:t> is an automatically-learned </a:t>
                </a:r>
                <a:r>
                  <a:rPr lang="en-CA" sz="2400" b="1" dirty="0">
                    <a:solidFill>
                      <a:srgbClr val="464646"/>
                    </a:solidFill>
                    <a:latin typeface="Cambria Math" charset="0"/>
                    <a:ea typeface="Karla" charset="0"/>
                    <a:cs typeface="Karla" charset="0"/>
                  </a:rPr>
                  <a:t>representation</a:t>
                </a:r>
                <a:r>
                  <a:rPr lang="en-CA" sz="2400" dirty="0">
                    <a:solidFill>
                      <a:srgbClr val="464646"/>
                    </a:solidFill>
                    <a:latin typeface="Cambria Math" charset="0"/>
                    <a:ea typeface="Karla" charset="0"/>
                    <a:cs typeface="Karla" charset="0"/>
                  </a:rPr>
                  <a:t> of </a:t>
                </a:r>
                <a:r>
                  <a:rPr lang="en-CA" sz="2400" i="1" dirty="0">
                    <a:solidFill>
                      <a:srgbClr val="464646"/>
                    </a:solidFill>
                    <a:latin typeface="Cambria Math" charset="0"/>
                    <a:ea typeface="Karla" charset="0"/>
                    <a:cs typeface="Karla" charset="0"/>
                  </a:rPr>
                  <a:t>x</a:t>
                </a:r>
              </a:p>
              <a:p>
                <a:pPr lvl="1" indent="-457200" defTabSz="457182">
                  <a:spcBef>
                    <a:spcPct val="20000"/>
                  </a:spcBef>
                  <a:spcAft>
                    <a:spcPts val="600"/>
                  </a:spcAft>
                  <a:buFont typeface="Arial" charset="0"/>
                  <a:buChar char="•"/>
                </a:pPr>
                <a:r>
                  <a:rPr lang="en-US" sz="2400" dirty="0">
                    <a:solidFill>
                      <a:srgbClr val="464646"/>
                    </a:solidFill>
                    <a:ea typeface="Cambria Math" charset="0"/>
                    <a:cs typeface="Cambria Math" charset="0"/>
                  </a:rPr>
                  <a:t>For </a:t>
                </a:r>
                <a:r>
                  <a:rPr lang="en-US" sz="2400" b="1" dirty="0">
                    <a:solidFill>
                      <a:srgbClr val="464646"/>
                    </a:solidFill>
                    <a:ea typeface="Cambria Math" charset="0"/>
                    <a:cs typeface="Cambria Math" charset="0"/>
                  </a:rPr>
                  <a:t>deep networks</a:t>
                </a:r>
                <a:r>
                  <a:rPr lang="en-US" sz="2400" dirty="0">
                    <a:solidFill>
                      <a:srgbClr val="464646"/>
                    </a:solidFill>
                    <a:ea typeface="Cambria Math" charset="0"/>
                    <a:cs typeface="Cambria Math" charset="0"/>
                  </a:rPr>
                  <a:t>, </a:t>
                </a:r>
                <a14:m>
                  <m:oMath xmlns:m="http://schemas.openxmlformats.org/officeDocument/2006/math">
                    <m:r>
                      <a:rPr lang="en-US" sz="2400" i="1">
                        <a:solidFill>
                          <a:srgbClr val="464646"/>
                        </a:solidFill>
                        <a:latin typeface="Cambria Math" charset="0"/>
                        <a:ea typeface="Cambria Math" charset="0"/>
                        <a:cs typeface="Cambria Math" charset="0"/>
                      </a:rPr>
                      <m:t>𝜙</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is the function learned by the </a:t>
                </a:r>
                <a:r>
                  <a:rPr lang="en-US" sz="2400" b="1" dirty="0">
                    <a:solidFill>
                      <a:srgbClr val="464646"/>
                    </a:solidFill>
                    <a:latin typeface="Karla" charset="0"/>
                    <a:ea typeface="Karla" charset="0"/>
                    <a:cs typeface="Karla" charset="0"/>
                  </a:rPr>
                  <a:t>hidden layers</a:t>
                </a:r>
                <a:r>
                  <a:rPr lang="en-US" sz="2400" dirty="0">
                    <a:solidFill>
                      <a:srgbClr val="464646"/>
                    </a:solidFill>
                    <a:latin typeface="Karla" charset="0"/>
                    <a:ea typeface="Karla" charset="0"/>
                    <a:cs typeface="Karla" charset="0"/>
                  </a:rPr>
                  <a:t> of the network</a:t>
                </a:r>
                <a:endParaRPr lang="en-CA" sz="2400" dirty="0">
                  <a:solidFill>
                    <a:srgbClr val="464646"/>
                  </a:solidFill>
                  <a:latin typeface="Karla"/>
                </a:endParaRPr>
              </a:p>
              <a:p>
                <a:pPr lvl="1" indent="-457200" defTabSz="457182">
                  <a:spcBef>
                    <a:spcPct val="20000"/>
                  </a:spcBef>
                  <a:spcAft>
                    <a:spcPts val="600"/>
                  </a:spcAft>
                  <a:buFont typeface="Arial" charset="0"/>
                  <a:buChar char="•"/>
                </a:pPr>
                <a14:m>
                  <m:oMath xmlns:m="http://schemas.openxmlformats.org/officeDocument/2006/math">
                    <m:r>
                      <a:rPr lang="el-GR" sz="2400" i="1">
                        <a:solidFill>
                          <a:srgbClr val="464646"/>
                        </a:solidFill>
                        <a:latin typeface="Cambria Math" charset="0"/>
                        <a:ea typeface="Karla" charset="0"/>
                        <a:cs typeface="Karla" charset="0"/>
                      </a:rPr>
                      <m:t>𝜃</m:t>
                    </m:r>
                  </m:oMath>
                </a14:m>
                <a:r>
                  <a:rPr lang="en-US" sz="2400" dirty="0">
                    <a:solidFill>
                      <a:srgbClr val="464646"/>
                    </a:solidFill>
                    <a:latin typeface="Karla" charset="0"/>
                    <a:ea typeface="Karla" charset="0"/>
                    <a:cs typeface="Karla" charset="0"/>
                  </a:rPr>
                  <a:t> are the learned weights</a:t>
                </a:r>
              </a:p>
            </p:txBody>
          </p:sp>
        </mc:Choice>
        <mc:Fallback xmlns="">
          <p:sp>
            <p:nvSpPr>
              <p:cNvPr id="5" name="TextBox 4">
                <a:extLst>
                  <a:ext uri="{FF2B5EF4-FFF2-40B4-BE49-F238E27FC236}">
                    <a16:creationId xmlns:a16="http://schemas.microsoft.com/office/drawing/2014/main" id="{E47A4B38-A27D-3D41-9449-AF86422D56B0}"/>
                  </a:ext>
                </a:extLst>
              </p:cNvPr>
              <p:cNvSpPr txBox="1">
                <a:spLocks noRot="1" noChangeAspect="1" noMove="1" noResize="1" noEditPoints="1" noAdjustHandles="1" noChangeArrowheads="1" noChangeShapeType="1" noTextEdit="1"/>
              </p:cNvSpPr>
              <p:nvPr/>
            </p:nvSpPr>
            <p:spPr>
              <a:xfrm>
                <a:off x="726510" y="3093929"/>
                <a:ext cx="10972800" cy="1501950"/>
              </a:xfrm>
              <a:prstGeom prst="rect">
                <a:avLst/>
              </a:prstGeom>
              <a:blipFill>
                <a:blip r:embed="rId3"/>
                <a:stretch>
                  <a:fillRect l="-694" t="-3361" b="-840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B3D4B4E-FF4F-2444-B8DB-D7CA2B8A3E14}"/>
              </a:ext>
            </a:extLst>
          </p:cNvPr>
          <p:cNvSpPr txBox="1"/>
          <p:nvPr/>
        </p:nvSpPr>
        <p:spPr>
          <a:xfrm>
            <a:off x="726510" y="4908119"/>
            <a:ext cx="10924133" cy="981807"/>
          </a:xfrm>
          <a:prstGeom prst="rect">
            <a:avLst/>
          </a:prstGeom>
          <a:noFill/>
        </p:spPr>
        <p:txBody>
          <a:bodyPr wrap="square" rtlCol="0">
            <a:spAutoFit/>
          </a:bodyPr>
          <a:lstStyle/>
          <a:p>
            <a:pPr marL="457200" lvl="0" indent="-457200" defTabSz="457182">
              <a:spcBef>
                <a:spcPct val="20000"/>
              </a:spcBef>
              <a:spcAft>
                <a:spcPts val="600"/>
              </a:spcAft>
              <a:buFont typeface="Arial" charset="0"/>
              <a:buChar char="•"/>
            </a:pPr>
            <a:r>
              <a:rPr lang="en-US" sz="2400" dirty="0">
                <a:solidFill>
                  <a:srgbClr val="464646"/>
                </a:solidFill>
                <a:latin typeface="Karla" charset="0"/>
                <a:ea typeface="Karla" charset="0"/>
                <a:cs typeface="Karla" charset="0"/>
              </a:rPr>
              <a:t>Non-convex optimization</a:t>
            </a:r>
          </a:p>
          <a:p>
            <a:pPr marL="457200" lvl="0" indent="-457200" defTabSz="457182">
              <a:spcBef>
                <a:spcPct val="20000"/>
              </a:spcBef>
              <a:spcAft>
                <a:spcPts val="600"/>
              </a:spcAft>
              <a:buFont typeface="Arial" charset="0"/>
              <a:buChar char="•"/>
            </a:pPr>
            <a:r>
              <a:rPr lang="en-US" sz="2400" dirty="0">
                <a:solidFill>
                  <a:srgbClr val="464646"/>
                </a:solidFill>
                <a:latin typeface="Karla" charset="0"/>
                <a:ea typeface="Karla" charset="0"/>
                <a:cs typeface="Karla" charset="0"/>
              </a:rPr>
              <a:t>Can encode prior beliefs, generalizes well</a:t>
            </a:r>
          </a:p>
        </p:txBody>
      </p:sp>
    </p:spTree>
    <p:extLst>
      <p:ext uri="{BB962C8B-B14F-4D97-AF65-F5344CB8AC3E}">
        <p14:creationId xmlns:p14="http://schemas.microsoft.com/office/powerpoint/2010/main" val="348255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1200"/>
              </a:spcAft>
            </a:pPr>
            <a:r>
              <a:rPr lang="en-US" sz="3600" dirty="0"/>
              <a:t>Design Choices: A</a:t>
            </a:r>
            <a:r>
              <a:rPr lang="en-US" dirty="0"/>
              <a:t>ctivation Function</a:t>
            </a:r>
            <a:endParaRPr lang="en-US" dirty="0">
              <a:solidFill>
                <a:srgbClr val="0000FF"/>
              </a:solidFill>
            </a:endParaRPr>
          </a:p>
        </p:txBody>
      </p:sp>
      <p:sp>
        <p:nvSpPr>
          <p:cNvPr id="3" name="Slide Number Placeholder 2"/>
          <p:cNvSpPr>
            <a:spLocks noGrp="1"/>
          </p:cNvSpPr>
          <p:nvPr>
            <p:ph type="sldNum" sz="quarter" idx="12"/>
          </p:nvPr>
        </p:nvSpPr>
        <p:spPr/>
        <p:txBody>
          <a:bodyPr/>
          <a:lstStyle/>
          <a:p>
            <a:fld id="{74FD6AAA-7C75-FB4B-8EA1-06B22787237D}" type="slidenum">
              <a:rPr lang="en-US" smtClean="0"/>
              <a:t>88</a:t>
            </a:fld>
            <a:endParaRPr lang="en-US"/>
          </a:p>
        </p:txBody>
      </p:sp>
    </p:spTree>
    <p:extLst>
      <p:ext uri="{BB962C8B-B14F-4D97-AF65-F5344CB8AC3E}">
        <p14:creationId xmlns:p14="http://schemas.microsoft.com/office/powerpoint/2010/main" val="23344760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94396" y="896460"/>
                <a:ext cx="9712644" cy="866160"/>
              </a:xfrm>
            </p:spPr>
            <p:txBody>
              <a:bodyPr/>
              <a:lstStyle/>
              <a:p>
                <a:pPr>
                  <a:spcAft>
                    <a:spcPts val="1200"/>
                  </a:spcAft>
                </a:pPr>
                <a14:m>
                  <m:oMathPara xmlns:m="http://schemas.openxmlformats.org/officeDocument/2006/math">
                    <m:oMathParaPr>
                      <m:jc m:val="centerGroup"/>
                    </m:oMathParaPr>
                    <m:oMath xmlns:m="http://schemas.openxmlformats.org/officeDocument/2006/math">
                      <m:r>
                        <a:rPr lang="en-US" sz="2400" b="0" i="1" smtClean="0">
                          <a:latin typeface="Cambria Math" charset="0"/>
                          <a:ea typeface="Karla" charset="0"/>
                          <a:cs typeface="Karla" charset="0"/>
                        </a:rPr>
                        <m:t>h</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𝑓</m:t>
                      </m:r>
                      <m:r>
                        <a:rPr lang="en-US" sz="2400" b="0" i="1" smtClean="0">
                          <a:latin typeface="Cambria Math" charset="0"/>
                          <a:ea typeface="Karla" charset="0"/>
                          <a:cs typeface="Karla" charset="0"/>
                        </a:rPr>
                        <m:t>(</m:t>
                      </m:r>
                      <m:sSup>
                        <m:sSupPr>
                          <m:ctrlPr>
                            <a:rPr lang="en-US" sz="2400" b="0" i="1" smtClean="0">
                              <a:latin typeface="Cambria Math" panose="02040503050406030204" pitchFamily="18" charset="0"/>
                              <a:ea typeface="Karla" charset="0"/>
                              <a:cs typeface="Karla" charset="0"/>
                            </a:rPr>
                          </m:ctrlPr>
                        </m:sSupPr>
                        <m:e>
                          <m:r>
                            <a:rPr lang="en-US" sz="2400" b="0" i="1" smtClean="0">
                              <a:latin typeface="Cambria Math" charset="0"/>
                              <a:ea typeface="Karla" charset="0"/>
                              <a:cs typeface="Karla" charset="0"/>
                            </a:rPr>
                            <m:t>𝑊</m:t>
                          </m:r>
                        </m:e>
                        <m:sup>
                          <m:r>
                            <a:rPr lang="en-US" sz="2400" b="0" i="1" smtClean="0">
                              <a:latin typeface="Cambria Math" charset="0"/>
                              <a:ea typeface="Karla" charset="0"/>
                              <a:cs typeface="Karla" charset="0"/>
                            </a:rPr>
                            <m:t>𝑇</m:t>
                          </m:r>
                        </m:sup>
                      </m:sSup>
                      <m:r>
                        <a:rPr lang="en-US" sz="2400" b="0" i="1" smtClean="0">
                          <a:latin typeface="Cambria Math" charset="0"/>
                          <a:ea typeface="Karla" charset="0"/>
                          <a:cs typeface="Karla" charset="0"/>
                        </a:rPr>
                        <m:t>𝑋</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𝑏</m:t>
                      </m:r>
                      <m:r>
                        <a:rPr lang="en-US" sz="2400" b="0" i="1" smtClean="0">
                          <a:latin typeface="Cambria Math" charset="0"/>
                          <a:ea typeface="Karla" charset="0"/>
                          <a:cs typeface="Karla" charset="0"/>
                        </a:rPr>
                        <m:t>)</m:t>
                      </m:r>
                    </m:oMath>
                  </m:oMathPara>
                </a14:m>
                <a:endParaRPr lang="en-US" sz="2400" dirty="0">
                  <a:latin typeface="Karla" charset="0"/>
                  <a:ea typeface="Karla" charset="0"/>
                  <a:cs typeface="Karla" charset="0"/>
                </a:endParaRPr>
              </a:p>
              <a:p>
                <a:pPr>
                  <a:spcAft>
                    <a:spcPts val="600"/>
                  </a:spcAft>
                </a:pPr>
                <a:r>
                  <a:rPr lang="en-US" sz="2400" dirty="0">
                    <a:latin typeface="Karla" charset="0"/>
                    <a:ea typeface="Karla" charset="0"/>
                    <a:cs typeface="Karla" charset="0"/>
                  </a:rPr>
                  <a:t>The activation function should:</a:t>
                </a:r>
              </a:p>
              <a:p>
                <a:pPr marL="342900" indent="-342900">
                  <a:buFont typeface="Arial" charset="0"/>
                  <a:buChar char="•"/>
                </a:pPr>
                <a:r>
                  <a:rPr lang="en-US" sz="2400" dirty="0">
                    <a:latin typeface="Karla" charset="0"/>
                    <a:ea typeface="Karla" charset="0"/>
                    <a:cs typeface="Karla" charset="0"/>
                  </a:rPr>
                  <a:t>	Provide non-linearity</a:t>
                </a:r>
                <a:endParaRPr lang="en-US" sz="2400" i="1" dirty="0">
                  <a:latin typeface="Karla" charset="0"/>
                  <a:ea typeface="Karla" charset="0"/>
                  <a:cs typeface="Karla" charset="0"/>
                </a:endParaRPr>
              </a:p>
              <a:p>
                <a:pPr marL="285750" indent="-285750">
                  <a:buFont typeface="Arial" charset="0"/>
                  <a:buChar char="•"/>
                </a:pPr>
                <a:r>
                  <a:rPr lang="en-US" sz="2400" i="1" dirty="0">
                    <a:latin typeface="Karla" charset="0"/>
                    <a:ea typeface="Karla" charset="0"/>
                    <a:cs typeface="Karla" charset="0"/>
                  </a:rPr>
                  <a:t>	</a:t>
                </a:r>
                <a:r>
                  <a:rPr lang="en-US" sz="2400" dirty="0">
                    <a:latin typeface="Karla" charset="0"/>
                    <a:ea typeface="Karla" charset="0"/>
                    <a:cs typeface="Karla" charset="0"/>
                  </a:rPr>
                  <a:t>Ensure gradients remain large through hidden unit</a:t>
                </a:r>
              </a:p>
              <a:p>
                <a:r>
                  <a:rPr lang="en-US" sz="2400" dirty="0">
                    <a:latin typeface="Karla" charset="0"/>
                    <a:ea typeface="Karla" charset="0"/>
                    <a:cs typeface="Karla" charset="0"/>
                  </a:rPr>
                  <a:t>	</a:t>
                </a:r>
              </a:p>
              <a:p>
                <a:r>
                  <a:rPr lang="en-US" sz="2400" dirty="0">
                    <a:latin typeface="Karla" charset="0"/>
                    <a:ea typeface="Karla" charset="0"/>
                    <a:cs typeface="Karla" charset="0"/>
                  </a:rPr>
                  <a:t>Common choices are </a:t>
                </a:r>
              </a:p>
              <a:p>
                <a:pPr marL="342900" indent="-342900">
                  <a:buFont typeface="Arial" charset="0"/>
                  <a:buChar char="•"/>
                </a:pPr>
                <a:r>
                  <a:rPr lang="en-US" sz="2400" dirty="0">
                    <a:latin typeface="Karla" charset="0"/>
                    <a:ea typeface="Karla" charset="0"/>
                    <a:cs typeface="Karla" charset="0"/>
                  </a:rPr>
                  <a:t>	Sigmoid </a:t>
                </a:r>
              </a:p>
              <a:p>
                <a:pPr marL="342900" indent="-342900">
                  <a:buFont typeface="Arial" charset="0"/>
                  <a:buChar char="•"/>
                </a:pPr>
                <a:r>
                  <a:rPr lang="en-US" sz="2400" dirty="0">
                    <a:latin typeface="Karla" charset="0"/>
                    <a:ea typeface="Karla" charset="0"/>
                    <a:cs typeface="Karla" charset="0"/>
                  </a:rPr>
                  <a:t>	</a:t>
                </a:r>
                <a:r>
                  <a:rPr lang="en-US" sz="2400" dirty="0" err="1">
                    <a:latin typeface="Karla" charset="0"/>
                    <a:ea typeface="Karla" charset="0"/>
                    <a:cs typeface="Karla" charset="0"/>
                  </a:rPr>
                  <a:t>Relu</a:t>
                </a:r>
                <a:r>
                  <a:rPr lang="en-US" sz="2400" dirty="0">
                    <a:latin typeface="Karla" charset="0"/>
                    <a:ea typeface="Karla" charset="0"/>
                    <a:cs typeface="Karla" charset="0"/>
                  </a:rPr>
                  <a:t>, leaky </a:t>
                </a:r>
                <a:r>
                  <a:rPr lang="en-US" sz="2400" dirty="0" err="1">
                    <a:latin typeface="Karla" charset="0"/>
                    <a:ea typeface="Karla" charset="0"/>
                    <a:cs typeface="Karla" charset="0"/>
                  </a:rPr>
                  <a:t>ReLU</a:t>
                </a:r>
                <a:r>
                  <a:rPr lang="en-US" sz="2400" dirty="0">
                    <a:latin typeface="Karla" charset="0"/>
                    <a:ea typeface="Karla" charset="0"/>
                    <a:cs typeface="Karla" charset="0"/>
                  </a:rPr>
                  <a:t>, Generalized </a:t>
                </a:r>
                <a:r>
                  <a:rPr lang="en-US" sz="2400" dirty="0" err="1">
                    <a:latin typeface="Karla" charset="0"/>
                    <a:ea typeface="Karla" charset="0"/>
                    <a:cs typeface="Karla" charset="0"/>
                  </a:rPr>
                  <a:t>ReLU</a:t>
                </a:r>
                <a:r>
                  <a:rPr lang="en-US" sz="2400" dirty="0">
                    <a:latin typeface="Karla" charset="0"/>
                    <a:ea typeface="Karla" charset="0"/>
                    <a:cs typeface="Karla" charset="0"/>
                  </a:rPr>
                  <a:t>,  </a:t>
                </a:r>
                <a:r>
                  <a:rPr lang="en-US" sz="2400" dirty="0" err="1">
                    <a:latin typeface="Karla" charset="0"/>
                    <a:ea typeface="Karla" charset="0"/>
                    <a:cs typeface="Karla" charset="0"/>
                  </a:rPr>
                  <a:t>MaxOut</a:t>
                </a: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	</a:t>
                </a:r>
                <a:r>
                  <a:rPr lang="en-US" sz="2400" dirty="0" err="1">
                    <a:latin typeface="Karla" charset="0"/>
                    <a:ea typeface="Karla" charset="0"/>
                    <a:cs typeface="Karla" charset="0"/>
                  </a:rPr>
                  <a:t>softplus</a:t>
                </a: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	</a:t>
                </a:r>
                <a:r>
                  <a:rPr lang="en-US" sz="2400" dirty="0" err="1">
                    <a:latin typeface="Karla" charset="0"/>
                    <a:ea typeface="Karla" charset="0"/>
                    <a:cs typeface="Karla" charset="0"/>
                  </a:rPr>
                  <a:t>tanh</a:t>
                </a: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	swish </a:t>
                </a:r>
              </a:p>
              <a:p>
                <a:r>
                  <a:rPr lang="en-US" sz="2400" dirty="0">
                    <a:latin typeface="Karla" charset="0"/>
                    <a:ea typeface="Karla" charset="0"/>
                    <a:cs typeface="Karla"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94396" y="896460"/>
                <a:ext cx="9712644" cy="866160"/>
              </a:xfrm>
              <a:blipFill>
                <a:blip r:embed="rId2"/>
                <a:stretch>
                  <a:fillRect l="-914" b="-494203"/>
                </a:stretch>
              </a:blipFill>
            </p:spPr>
            <p:txBody>
              <a:bodyPr/>
              <a:lstStyle/>
              <a:p>
                <a:r>
                  <a:rPr lang="en-US">
                    <a:noFill/>
                  </a:rPr>
                  <a:t> </a:t>
                </a:r>
              </a:p>
            </p:txBody>
          </p:sp>
        </mc:Fallback>
      </mc:AlternateContent>
    </p:spTree>
    <p:extLst>
      <p:ext uri="{BB962C8B-B14F-4D97-AF65-F5344CB8AC3E}">
        <p14:creationId xmlns:p14="http://schemas.microsoft.com/office/powerpoint/2010/main" val="411569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431366" y="1085601"/>
            <a:ext cx="10811131" cy="5684748"/>
          </a:xfrm>
        </p:spPr>
        <p:txBody>
          <a:bodyPr/>
          <a:lstStyle/>
          <a:p>
            <a:r>
              <a:rPr lang="en-US" sz="2600" dirty="0"/>
              <a:t>The key intuition behind boosting is that one can take an ensemble of simple models {</a:t>
            </a:r>
            <a:r>
              <a:rPr lang="en-US" sz="2600" i="1" dirty="0"/>
              <a:t>T</a:t>
            </a:r>
            <a:r>
              <a:rPr lang="en-US" sz="2600" i="1" baseline="-25000" dirty="0"/>
              <a:t>h</a:t>
            </a:r>
            <a:r>
              <a:rPr lang="en-US" sz="2600" dirty="0"/>
              <a:t>}</a:t>
            </a:r>
            <a:r>
              <a:rPr lang="en-US" sz="2600" i="1" baseline="-25000" dirty="0" err="1"/>
              <a:t>h</a:t>
            </a:r>
            <a:r>
              <a:rPr lang="en-US" sz="2600" baseline="-25000" dirty="0" err="1"/>
              <a:t>∈</a:t>
            </a:r>
            <a:r>
              <a:rPr lang="en-US" sz="2600" i="1" baseline="-25000" dirty="0" err="1"/>
              <a:t>H</a:t>
            </a:r>
            <a:r>
              <a:rPr lang="en-US" sz="2600" baseline="-25000" dirty="0"/>
              <a:t> </a:t>
            </a:r>
            <a:r>
              <a:rPr lang="en-US" sz="2600" dirty="0"/>
              <a:t>and additively combine them into a single, more complex model.</a:t>
            </a:r>
          </a:p>
          <a:p>
            <a:r>
              <a:rPr lang="en-US" sz="2600" dirty="0"/>
              <a:t> </a:t>
            </a:r>
          </a:p>
          <a:p>
            <a:r>
              <a:rPr lang="en-US" sz="2600" dirty="0"/>
              <a:t>Each model </a:t>
            </a:r>
            <a:r>
              <a:rPr lang="en-US" sz="2600" i="1" dirty="0"/>
              <a:t>T</a:t>
            </a:r>
            <a:r>
              <a:rPr lang="en-US" sz="2600" i="1" baseline="-25000" dirty="0"/>
              <a:t>h</a:t>
            </a:r>
            <a:r>
              <a:rPr lang="en-US" sz="2600" dirty="0"/>
              <a:t> might be a poor fit for the data, but a linear combination of the ensemble </a:t>
            </a:r>
          </a:p>
          <a:p>
            <a:endParaRPr lang="en-US" sz="2600" dirty="0"/>
          </a:p>
          <a:p>
            <a:r>
              <a:rPr lang="en-US" sz="2600" dirty="0"/>
              <a:t>c</a:t>
            </a:r>
            <a:r>
              <a:rPr lang="en-US" sz="2600" dirty="0">
                <a:effectLst/>
              </a:rPr>
              <a:t>an be expressive/flexible.</a:t>
            </a:r>
          </a:p>
          <a:p>
            <a:endParaRPr lang="en-US" sz="2600" dirty="0"/>
          </a:p>
          <a:p>
            <a:r>
              <a:rPr lang="en-US" sz="2600" dirty="0"/>
              <a:t>But which models should we include in our ensemble? What should the coefficients or weights in the linear combination be? </a:t>
            </a:r>
          </a:p>
          <a:p>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9</a:t>
            </a:fld>
            <a:endParaRPr lang="en-US"/>
          </a:p>
        </p:txBody>
      </p:sp>
      <p:pic>
        <p:nvPicPr>
          <p:cNvPr id="4" name="Picture 3">
            <a:extLst>
              <a:ext uri="{FF2B5EF4-FFF2-40B4-BE49-F238E27FC236}">
                <a16:creationId xmlns:a16="http://schemas.microsoft.com/office/drawing/2014/main" id="{0EAAC731-A067-1245-AEB6-DEFA22C43566}"/>
              </a:ext>
            </a:extLst>
          </p:cNvPr>
          <p:cNvPicPr>
            <a:picLocks noChangeAspect="1"/>
          </p:cNvPicPr>
          <p:nvPr/>
        </p:nvPicPr>
        <p:blipFill>
          <a:blip r:embed="rId2"/>
          <a:stretch>
            <a:fillRect/>
          </a:stretch>
        </p:blipFill>
        <p:spPr>
          <a:xfrm>
            <a:off x="4631870" y="3390967"/>
            <a:ext cx="2266640" cy="818509"/>
          </a:xfrm>
          <a:prstGeom prst="rect">
            <a:avLst/>
          </a:prstGeom>
        </p:spPr>
      </p:pic>
    </p:spTree>
    <p:extLst>
      <p:ext uri="{BB962C8B-B14F-4D97-AF65-F5344CB8AC3E}">
        <p14:creationId xmlns:p14="http://schemas.microsoft.com/office/powerpoint/2010/main" val="36018469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94396" y="896460"/>
                <a:ext cx="9712644" cy="866160"/>
              </a:xfrm>
            </p:spPr>
            <p:txBody>
              <a:bodyPr/>
              <a:lstStyle/>
              <a:p>
                <a:pPr>
                  <a:spcAft>
                    <a:spcPts val="1200"/>
                  </a:spcAft>
                </a:pPr>
                <a14:m>
                  <m:oMathPara xmlns:m="http://schemas.openxmlformats.org/officeDocument/2006/math">
                    <m:oMathParaPr>
                      <m:jc m:val="centerGroup"/>
                    </m:oMathParaPr>
                    <m:oMath xmlns:m="http://schemas.openxmlformats.org/officeDocument/2006/math">
                      <m:r>
                        <a:rPr lang="en-US" sz="2400" b="0" i="1" smtClean="0">
                          <a:latin typeface="Cambria Math" charset="0"/>
                          <a:ea typeface="Karla" charset="0"/>
                          <a:cs typeface="Karla" charset="0"/>
                        </a:rPr>
                        <m:t>h</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𝑓</m:t>
                      </m:r>
                      <m:r>
                        <a:rPr lang="en-US" sz="2400" b="0" i="1" smtClean="0">
                          <a:latin typeface="Cambria Math" charset="0"/>
                          <a:ea typeface="Karla" charset="0"/>
                          <a:cs typeface="Karla" charset="0"/>
                        </a:rPr>
                        <m:t>(</m:t>
                      </m:r>
                      <m:sSup>
                        <m:sSupPr>
                          <m:ctrlPr>
                            <a:rPr lang="en-US" sz="2400" b="0" i="1" smtClean="0">
                              <a:latin typeface="Cambria Math" panose="02040503050406030204" pitchFamily="18" charset="0"/>
                              <a:ea typeface="Karla" charset="0"/>
                              <a:cs typeface="Karla" charset="0"/>
                            </a:rPr>
                          </m:ctrlPr>
                        </m:sSupPr>
                        <m:e>
                          <m:r>
                            <a:rPr lang="en-US" sz="2400" b="0" i="1" smtClean="0">
                              <a:latin typeface="Cambria Math" charset="0"/>
                              <a:ea typeface="Karla" charset="0"/>
                              <a:cs typeface="Karla" charset="0"/>
                            </a:rPr>
                            <m:t>𝑊</m:t>
                          </m:r>
                        </m:e>
                        <m:sup>
                          <m:r>
                            <a:rPr lang="en-US" sz="2400" b="0" i="1" smtClean="0">
                              <a:latin typeface="Cambria Math" charset="0"/>
                              <a:ea typeface="Karla" charset="0"/>
                              <a:cs typeface="Karla" charset="0"/>
                            </a:rPr>
                            <m:t>𝑇</m:t>
                          </m:r>
                        </m:sup>
                      </m:sSup>
                      <m:r>
                        <a:rPr lang="en-US" sz="2400" b="0" i="1" smtClean="0">
                          <a:latin typeface="Cambria Math" charset="0"/>
                          <a:ea typeface="Karla" charset="0"/>
                          <a:cs typeface="Karla" charset="0"/>
                        </a:rPr>
                        <m:t>𝑋</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𝑏</m:t>
                      </m:r>
                      <m:r>
                        <a:rPr lang="en-US" sz="2400" b="0" i="1" smtClean="0">
                          <a:latin typeface="Cambria Math" charset="0"/>
                          <a:ea typeface="Karla" charset="0"/>
                          <a:cs typeface="Karla" charset="0"/>
                        </a:rPr>
                        <m:t>)</m:t>
                      </m:r>
                    </m:oMath>
                  </m:oMathPara>
                </a14:m>
                <a:endParaRPr lang="en-US" sz="2400" dirty="0">
                  <a:latin typeface="Karla" charset="0"/>
                  <a:ea typeface="Karla" charset="0"/>
                  <a:cs typeface="Karla" charset="0"/>
                </a:endParaRPr>
              </a:p>
              <a:p>
                <a:pPr>
                  <a:spcAft>
                    <a:spcPts val="600"/>
                  </a:spcAft>
                </a:pPr>
                <a:r>
                  <a:rPr lang="en-US" sz="2400" dirty="0">
                    <a:latin typeface="Karla" charset="0"/>
                    <a:ea typeface="Karla" charset="0"/>
                    <a:cs typeface="Karla" charset="0"/>
                  </a:rPr>
                  <a:t>The activation function should:</a:t>
                </a:r>
              </a:p>
              <a:p>
                <a:pPr marL="342900" indent="-342900">
                  <a:buFont typeface="Arial" charset="0"/>
                  <a:buChar char="•"/>
                </a:pPr>
                <a:r>
                  <a:rPr lang="en-US" sz="2400" dirty="0">
                    <a:latin typeface="Karla" charset="0"/>
                    <a:ea typeface="Karla" charset="0"/>
                    <a:cs typeface="Karla" charset="0"/>
                  </a:rPr>
                  <a:t>	Provide </a:t>
                </a:r>
                <a:r>
                  <a:rPr lang="en-US" sz="2400" b="1" dirty="0">
                    <a:latin typeface="Karla" charset="0"/>
                    <a:ea typeface="Karla" charset="0"/>
                    <a:cs typeface="Karla" charset="0"/>
                  </a:rPr>
                  <a:t>non-linearity</a:t>
                </a:r>
                <a:endParaRPr lang="en-US" sz="2400" b="1" i="1" dirty="0">
                  <a:latin typeface="Karla" charset="0"/>
                  <a:ea typeface="Karla" charset="0"/>
                  <a:cs typeface="Karla" charset="0"/>
                </a:endParaRPr>
              </a:p>
              <a:p>
                <a:pPr marL="285750" indent="-285750">
                  <a:buFont typeface="Arial" charset="0"/>
                  <a:buChar char="•"/>
                </a:pPr>
                <a:r>
                  <a:rPr lang="en-US" sz="2400" i="1" dirty="0">
                    <a:latin typeface="Karla" charset="0"/>
                    <a:ea typeface="Karla" charset="0"/>
                    <a:cs typeface="Karla" charset="0"/>
                  </a:rPr>
                  <a:t>	</a:t>
                </a:r>
                <a:r>
                  <a:rPr lang="en-US" sz="2400" dirty="0">
                    <a:latin typeface="Karla" charset="0"/>
                    <a:ea typeface="Karla" charset="0"/>
                    <a:cs typeface="Karla" charset="0"/>
                  </a:rPr>
                  <a:t>Ensure gradients remain large through hidden unit</a:t>
                </a:r>
              </a:p>
              <a:p>
                <a:r>
                  <a:rPr lang="en-US" sz="2400" dirty="0">
                    <a:latin typeface="Karla" charset="0"/>
                    <a:ea typeface="Karla" charset="0"/>
                    <a:cs typeface="Karla" charset="0"/>
                  </a:rPr>
                  <a:t>	</a:t>
                </a:r>
              </a:p>
              <a:p>
                <a:r>
                  <a:rPr lang="en-US" sz="2400" b="1" dirty="0">
                    <a:latin typeface="Karla" charset="0"/>
                    <a:ea typeface="Karla" charset="0"/>
                    <a:cs typeface="Karla" charset="0"/>
                  </a:rPr>
                  <a:t>Common choices are </a:t>
                </a:r>
              </a:p>
              <a:p>
                <a:pPr marL="342900" indent="-342900">
                  <a:buFont typeface="Arial" charset="0"/>
                  <a:buChar char="•"/>
                </a:pPr>
                <a:r>
                  <a:rPr lang="en-US" sz="2400" dirty="0">
                    <a:latin typeface="Karla" charset="0"/>
                    <a:ea typeface="Karla" charset="0"/>
                    <a:cs typeface="Karla" charset="0"/>
                  </a:rPr>
                  <a:t>	sigmoid </a:t>
                </a:r>
              </a:p>
              <a:p>
                <a:pPr marL="342900" indent="-342900">
                  <a:buFont typeface="Arial" charset="0"/>
                  <a:buChar char="•"/>
                </a:pPr>
                <a:r>
                  <a:rPr lang="en-US" sz="2400" dirty="0">
                    <a:latin typeface="Karla" charset="0"/>
                    <a:ea typeface="Karla" charset="0"/>
                    <a:cs typeface="Karla" charset="0"/>
                  </a:rPr>
                  <a:t>  </a:t>
                </a:r>
                <a:r>
                  <a:rPr lang="en-US" sz="2400" dirty="0" err="1">
                    <a:latin typeface="Karla" charset="0"/>
                    <a:ea typeface="Karla" charset="0"/>
                    <a:cs typeface="Karla" charset="0"/>
                  </a:rPr>
                  <a:t>tanh</a:t>
                </a: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	</a:t>
                </a:r>
                <a:r>
                  <a:rPr lang="en-US" sz="2400" dirty="0" err="1">
                    <a:latin typeface="Karla" charset="0"/>
                    <a:ea typeface="Karla" charset="0"/>
                    <a:cs typeface="Karla" charset="0"/>
                  </a:rPr>
                  <a:t>ReLU</a:t>
                </a:r>
                <a:r>
                  <a:rPr lang="en-US" sz="2400" dirty="0">
                    <a:latin typeface="Karla" charset="0"/>
                    <a:ea typeface="Karla" charset="0"/>
                    <a:cs typeface="Karla" charset="0"/>
                  </a:rPr>
                  <a:t>, leaky </a:t>
                </a:r>
                <a:r>
                  <a:rPr lang="en-US" sz="2400" dirty="0" err="1">
                    <a:latin typeface="Karla" charset="0"/>
                    <a:ea typeface="Karla" charset="0"/>
                    <a:cs typeface="Karla" charset="0"/>
                  </a:rPr>
                  <a:t>ReLU</a:t>
                </a:r>
                <a:r>
                  <a:rPr lang="en-US" sz="2400" dirty="0">
                    <a:latin typeface="Karla" charset="0"/>
                    <a:ea typeface="Karla" charset="0"/>
                    <a:cs typeface="Karla" charset="0"/>
                  </a:rPr>
                  <a:t>, Generalized </a:t>
                </a:r>
                <a:r>
                  <a:rPr lang="en-US" sz="2400" dirty="0" err="1">
                    <a:latin typeface="Karla" charset="0"/>
                    <a:ea typeface="Karla" charset="0"/>
                    <a:cs typeface="Karla" charset="0"/>
                  </a:rPr>
                  <a:t>ReLU</a:t>
                </a:r>
                <a:r>
                  <a:rPr lang="en-US" sz="2400" dirty="0">
                    <a:latin typeface="Karla" charset="0"/>
                    <a:ea typeface="Karla" charset="0"/>
                    <a:cs typeface="Karla" charset="0"/>
                  </a:rPr>
                  <a:t>,  </a:t>
                </a:r>
                <a:r>
                  <a:rPr lang="en-US" sz="2400" dirty="0" err="1">
                    <a:latin typeface="Karla" charset="0"/>
                    <a:ea typeface="Karla" charset="0"/>
                    <a:cs typeface="Karla" charset="0"/>
                  </a:rPr>
                  <a:t>MaxOut</a:t>
                </a: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	</a:t>
                </a:r>
                <a:r>
                  <a:rPr lang="en-US" sz="2400" dirty="0" err="1">
                    <a:latin typeface="Karla" charset="0"/>
                    <a:ea typeface="Karla" charset="0"/>
                    <a:cs typeface="Karla" charset="0"/>
                  </a:rPr>
                  <a:t>softplus</a:t>
                </a: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	swish </a:t>
                </a:r>
              </a:p>
              <a:p>
                <a:r>
                  <a:rPr lang="en-US" sz="2400" dirty="0">
                    <a:latin typeface="Karla" charset="0"/>
                    <a:ea typeface="Karla" charset="0"/>
                    <a:cs typeface="Karla"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94396" y="896460"/>
                <a:ext cx="9712644" cy="866160"/>
              </a:xfrm>
              <a:blipFill rotWithShape="0">
                <a:blip r:embed="rId2"/>
                <a:stretch>
                  <a:fillRect l="-1004" b="-502817"/>
                </a:stretch>
              </a:blipFill>
            </p:spPr>
            <p:txBody>
              <a:bodyPr/>
              <a:lstStyle/>
              <a:p>
                <a:r>
                  <a:rPr lang="en-US">
                    <a:noFill/>
                  </a:rPr>
                  <a:t> </a:t>
                </a:r>
              </a:p>
            </p:txBody>
          </p:sp>
        </mc:Fallback>
      </mc:AlternateContent>
    </p:spTree>
    <p:extLst>
      <p:ext uri="{BB962C8B-B14F-4D97-AF65-F5344CB8AC3E}">
        <p14:creationId xmlns:p14="http://schemas.microsoft.com/office/powerpoint/2010/main" val="1515530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11A8D-B195-2847-A0F4-BAF056FDBF12}"/>
              </a:ext>
            </a:extLst>
          </p:cNvPr>
          <p:cNvSpPr>
            <a:spLocks noGrp="1"/>
          </p:cNvSpPr>
          <p:nvPr>
            <p:ph type="title"/>
          </p:nvPr>
        </p:nvSpPr>
        <p:spPr/>
        <p:txBody>
          <a:bodyPr/>
          <a:lstStyle/>
          <a:p>
            <a:r>
              <a:rPr lang="en-US" dirty="0"/>
              <a:t>Sigmoid (aka Logistic)</a:t>
            </a:r>
          </a:p>
        </p:txBody>
      </p:sp>
      <p:sp>
        <p:nvSpPr>
          <p:cNvPr id="8" name="TextBox 7">
            <a:extLst>
              <a:ext uri="{FF2B5EF4-FFF2-40B4-BE49-F238E27FC236}">
                <a16:creationId xmlns:a16="http://schemas.microsoft.com/office/drawing/2014/main" id="{73688E93-9B4E-B14C-9F75-F3AD064EC28C}"/>
              </a:ext>
            </a:extLst>
          </p:cNvPr>
          <p:cNvSpPr txBox="1"/>
          <p:nvPr/>
        </p:nvSpPr>
        <p:spPr>
          <a:xfrm>
            <a:off x="1563756" y="5576371"/>
            <a:ext cx="10137913"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Derivative is </a:t>
            </a:r>
            <a:r>
              <a:rPr lang="en-US" sz="2000" b="1" dirty="0">
                <a:solidFill>
                  <a:schemeClr val="tx1">
                    <a:lumMod val="75000"/>
                    <a:lumOff val="25000"/>
                  </a:schemeClr>
                </a:solidFill>
                <a:latin typeface="Karla" charset="0"/>
                <a:ea typeface="Karla" charset="0"/>
                <a:cs typeface="Karla" charset="0"/>
              </a:rPr>
              <a:t>zero</a:t>
            </a:r>
            <a:r>
              <a:rPr lang="en-US" sz="2000" dirty="0">
                <a:solidFill>
                  <a:schemeClr val="tx1">
                    <a:lumMod val="75000"/>
                    <a:lumOff val="25000"/>
                  </a:schemeClr>
                </a:solidFill>
                <a:latin typeface="Karla" charset="0"/>
                <a:ea typeface="Karla" charset="0"/>
                <a:cs typeface="Karla" charset="0"/>
              </a:rPr>
              <a:t> for much of the domain. This leads to “vanishing gradients” in backpropagation.</a:t>
            </a:r>
          </a:p>
        </p:txBody>
      </p:sp>
      <p:pic>
        <p:nvPicPr>
          <p:cNvPr id="4" name="Picture 3">
            <a:extLst>
              <a:ext uri="{FF2B5EF4-FFF2-40B4-BE49-F238E27FC236}">
                <a16:creationId xmlns:a16="http://schemas.microsoft.com/office/drawing/2014/main" id="{DDEBBFE0-E65C-9C42-A788-45F5BD07C6DE}"/>
              </a:ext>
            </a:extLst>
          </p:cNvPr>
          <p:cNvPicPr>
            <a:picLocks noChangeAspect="1"/>
          </p:cNvPicPr>
          <p:nvPr/>
        </p:nvPicPr>
        <p:blipFill>
          <a:blip r:embed="rId2"/>
          <a:stretch>
            <a:fillRect/>
          </a:stretch>
        </p:blipFill>
        <p:spPr>
          <a:xfrm>
            <a:off x="349292" y="1462332"/>
            <a:ext cx="10858500" cy="4343400"/>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5240405" y="972075"/>
                <a:ext cx="1849508" cy="700063"/>
              </a:xfrm>
              <a:prstGeom prst="rect">
                <a:avLst/>
              </a:prstGeom>
              <a:solidFill>
                <a:schemeClr val="accent2">
                  <a:lumMod val="40000"/>
                  <a:lumOff val="60000"/>
                </a:schemeClr>
              </a:solidFill>
              <a:ln>
                <a:solidFill>
                  <a:schemeClr val="tx1">
                    <a:lumMod val="65000"/>
                    <a:lumOff val="3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𝑦</m:t>
                      </m:r>
                      <m:r>
                        <a:rPr lang="en-US" sz="2400" b="0" i="1" smtClean="0">
                          <a:solidFill>
                            <a:schemeClr val="tx1">
                              <a:lumMod val="75000"/>
                              <a:lumOff val="25000"/>
                            </a:schemeClr>
                          </a:solidFill>
                          <a:latin typeface="Cambria Math" charset="0"/>
                        </a:rPr>
                        <m:t>=</m:t>
                      </m:r>
                      <m:f>
                        <m:fPr>
                          <m:ctrlPr>
                            <a:rPr lang="en-US" sz="2400" b="0" i="1" smtClean="0">
                              <a:solidFill>
                                <a:schemeClr val="tx1">
                                  <a:lumMod val="75000"/>
                                  <a:lumOff val="25000"/>
                                </a:schemeClr>
                              </a:solidFill>
                              <a:latin typeface="Cambria Math" panose="02040503050406030204" pitchFamily="18" charset="0"/>
                            </a:rPr>
                          </m:ctrlPr>
                        </m:fPr>
                        <m:num>
                          <m:r>
                            <a:rPr lang="en-US" sz="2400" b="0" i="1" smtClean="0">
                              <a:solidFill>
                                <a:schemeClr val="tx1">
                                  <a:lumMod val="75000"/>
                                  <a:lumOff val="25000"/>
                                </a:schemeClr>
                              </a:solidFill>
                              <a:latin typeface="Cambria Math" charset="0"/>
                            </a:rPr>
                            <m:t>1</m:t>
                          </m:r>
                        </m:num>
                        <m:den>
                          <m:r>
                            <a:rPr lang="en-US" sz="2400" b="0" i="1" smtClean="0">
                              <a:solidFill>
                                <a:schemeClr val="tx1">
                                  <a:lumMod val="75000"/>
                                  <a:lumOff val="25000"/>
                                </a:schemeClr>
                              </a:solidFill>
                              <a:latin typeface="Cambria Math" charset="0"/>
                            </a:rPr>
                            <m:t>1+</m:t>
                          </m:r>
                          <m:sSup>
                            <m:sSupPr>
                              <m:ctrlPr>
                                <a:rPr lang="en-US" sz="2400" b="0" i="1" smtClean="0">
                                  <a:solidFill>
                                    <a:schemeClr val="tx1">
                                      <a:lumMod val="75000"/>
                                      <a:lumOff val="25000"/>
                                    </a:schemeClr>
                                  </a:solidFill>
                                  <a:latin typeface="Cambria Math" panose="02040503050406030204" pitchFamily="18" charset="0"/>
                                </a:rPr>
                              </m:ctrlPr>
                            </m:sSupPr>
                            <m:e>
                              <m:r>
                                <a:rPr lang="en-US" sz="2400" b="0" i="1" smtClean="0">
                                  <a:solidFill>
                                    <a:schemeClr val="tx1">
                                      <a:lumMod val="75000"/>
                                      <a:lumOff val="25000"/>
                                    </a:schemeClr>
                                  </a:solidFill>
                                  <a:latin typeface="Cambria Math" charset="0"/>
                                </a:rPr>
                                <m:t>𝑒</m:t>
                              </m:r>
                            </m:e>
                            <m:sup>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𝑥</m:t>
                              </m:r>
                            </m:sup>
                          </m:sSup>
                        </m:den>
                      </m:f>
                    </m:oMath>
                  </m:oMathPara>
                </a14:m>
                <a:endParaRPr lang="en-US" sz="2400" b="0" dirty="0">
                  <a:solidFill>
                    <a:schemeClr val="tx1">
                      <a:lumMod val="75000"/>
                      <a:lumOff val="25000"/>
                    </a:schemeClr>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240405" y="972075"/>
                <a:ext cx="1849508" cy="700063"/>
              </a:xfrm>
              <a:prstGeom prst="rect">
                <a:avLst/>
              </a:prstGeom>
              <a:blipFill rotWithShape="0">
                <a:blip r:embed="rId3"/>
                <a:stretch>
                  <a:fillRect/>
                </a:stretch>
              </a:blipFill>
              <a:ln>
                <a:solidFill>
                  <a:schemeClr val="tx1">
                    <a:lumMod val="65000"/>
                    <a:lumOff val="3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40812924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54E90-E1DD-F741-B0CB-B55F24017EED}"/>
              </a:ext>
            </a:extLst>
          </p:cNvPr>
          <p:cNvSpPr>
            <a:spLocks noGrp="1"/>
          </p:cNvSpPr>
          <p:nvPr>
            <p:ph type="title"/>
          </p:nvPr>
        </p:nvSpPr>
        <p:spPr/>
        <p:txBody>
          <a:bodyPr/>
          <a:lstStyle/>
          <a:p>
            <a:r>
              <a:rPr lang="en-US" dirty="0"/>
              <a:t>Hyperbolic Tangent (Tanh)</a:t>
            </a:r>
          </a:p>
        </p:txBody>
      </p:sp>
      <p:sp>
        <p:nvSpPr>
          <p:cNvPr id="8" name="TextBox 7">
            <a:extLst>
              <a:ext uri="{FF2B5EF4-FFF2-40B4-BE49-F238E27FC236}">
                <a16:creationId xmlns:a16="http://schemas.microsoft.com/office/drawing/2014/main" id="{CE02E241-E656-EF46-833E-5EB911A98A5D}"/>
              </a:ext>
            </a:extLst>
          </p:cNvPr>
          <p:cNvSpPr txBox="1"/>
          <p:nvPr/>
        </p:nvSpPr>
        <p:spPr>
          <a:xfrm>
            <a:off x="3330190" y="5661723"/>
            <a:ext cx="6242890" cy="400110"/>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Same problem of “vanishing gradients” as sigmoid. </a:t>
            </a:r>
          </a:p>
        </p:txBody>
      </p:sp>
      <p:pic>
        <p:nvPicPr>
          <p:cNvPr id="4" name="Picture 3">
            <a:extLst>
              <a:ext uri="{FF2B5EF4-FFF2-40B4-BE49-F238E27FC236}">
                <a16:creationId xmlns:a16="http://schemas.microsoft.com/office/drawing/2014/main" id="{0E830ADC-D959-6E42-853B-2EECC0210458}"/>
              </a:ext>
            </a:extLst>
          </p:cNvPr>
          <p:cNvPicPr>
            <a:picLocks noChangeAspect="1"/>
          </p:cNvPicPr>
          <p:nvPr/>
        </p:nvPicPr>
        <p:blipFill>
          <a:blip r:embed="rId2"/>
          <a:stretch>
            <a:fillRect/>
          </a:stretch>
        </p:blipFill>
        <p:spPr>
          <a:xfrm>
            <a:off x="445838" y="1597103"/>
            <a:ext cx="10858500" cy="434340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371145" y="983807"/>
                <a:ext cx="1849508" cy="717248"/>
              </a:xfrm>
              <a:prstGeom prst="rect">
                <a:avLst/>
              </a:prstGeom>
              <a:solidFill>
                <a:schemeClr val="accent2">
                  <a:lumMod val="40000"/>
                  <a:lumOff val="60000"/>
                </a:schemeClr>
              </a:solidFill>
              <a:ln>
                <a:solidFill>
                  <a:schemeClr val="tx1">
                    <a:lumMod val="65000"/>
                    <a:lumOff val="3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𝑦</m:t>
                      </m:r>
                      <m:r>
                        <a:rPr lang="en-US" sz="2400" b="0" i="1" smtClean="0">
                          <a:solidFill>
                            <a:schemeClr val="tx1">
                              <a:lumMod val="75000"/>
                              <a:lumOff val="25000"/>
                            </a:schemeClr>
                          </a:solidFill>
                          <a:latin typeface="Cambria Math" charset="0"/>
                        </a:rPr>
                        <m:t>=</m:t>
                      </m:r>
                      <m:f>
                        <m:fPr>
                          <m:ctrlPr>
                            <a:rPr lang="en-US" sz="2400" b="0" i="1" smtClean="0">
                              <a:solidFill>
                                <a:schemeClr val="tx1">
                                  <a:lumMod val="75000"/>
                                  <a:lumOff val="25000"/>
                                </a:schemeClr>
                              </a:solidFill>
                              <a:latin typeface="Cambria Math" panose="02040503050406030204" pitchFamily="18" charset="0"/>
                            </a:rPr>
                          </m:ctrlPr>
                        </m:fPr>
                        <m:num>
                          <m:sSup>
                            <m:sSupPr>
                              <m:ctrlPr>
                                <a:rPr lang="en-US" sz="2400" b="0" i="1" smtClean="0">
                                  <a:solidFill>
                                    <a:schemeClr val="tx1">
                                      <a:lumMod val="75000"/>
                                      <a:lumOff val="25000"/>
                                    </a:schemeClr>
                                  </a:solidFill>
                                  <a:latin typeface="Cambria Math" panose="02040503050406030204" pitchFamily="18" charset="0"/>
                                </a:rPr>
                              </m:ctrlPr>
                            </m:sSupPr>
                            <m:e>
                              <m:r>
                                <a:rPr lang="en-US" sz="2400" b="0" i="1" smtClean="0">
                                  <a:solidFill>
                                    <a:schemeClr val="tx1">
                                      <a:lumMod val="75000"/>
                                      <a:lumOff val="25000"/>
                                    </a:schemeClr>
                                  </a:solidFill>
                                  <a:latin typeface="Cambria Math" charset="0"/>
                                </a:rPr>
                                <m:t>𝑒</m:t>
                              </m:r>
                            </m:e>
                            <m:sup>
                              <m:r>
                                <a:rPr lang="en-US" sz="2400" b="0" i="1" smtClean="0">
                                  <a:solidFill>
                                    <a:schemeClr val="tx1">
                                      <a:lumMod val="75000"/>
                                      <a:lumOff val="25000"/>
                                    </a:schemeClr>
                                  </a:solidFill>
                                  <a:latin typeface="Cambria Math" charset="0"/>
                                </a:rPr>
                                <m:t>𝑥</m:t>
                              </m:r>
                            </m:sup>
                          </m:sSup>
                          <m:r>
                            <a:rPr lang="en-US" sz="2400" b="0" i="1" smtClean="0">
                              <a:solidFill>
                                <a:schemeClr val="tx1">
                                  <a:lumMod val="75000"/>
                                  <a:lumOff val="25000"/>
                                </a:schemeClr>
                              </a:solidFill>
                              <a:latin typeface="Cambria Math" charset="0"/>
                            </a:rPr>
                            <m:t>−</m:t>
                          </m:r>
                          <m:sSup>
                            <m:sSupPr>
                              <m:ctrlPr>
                                <a:rPr lang="en-US" sz="2400" b="0" i="1" smtClean="0">
                                  <a:solidFill>
                                    <a:schemeClr val="tx1">
                                      <a:lumMod val="75000"/>
                                      <a:lumOff val="25000"/>
                                    </a:schemeClr>
                                  </a:solidFill>
                                  <a:latin typeface="Cambria Math" panose="02040503050406030204" pitchFamily="18" charset="0"/>
                                </a:rPr>
                              </m:ctrlPr>
                            </m:sSupPr>
                            <m:e>
                              <m:r>
                                <a:rPr lang="en-US" sz="2400" b="0" i="1" smtClean="0">
                                  <a:solidFill>
                                    <a:schemeClr val="tx1">
                                      <a:lumMod val="75000"/>
                                      <a:lumOff val="25000"/>
                                    </a:schemeClr>
                                  </a:solidFill>
                                  <a:latin typeface="Cambria Math" charset="0"/>
                                </a:rPr>
                                <m:t>𝑒</m:t>
                              </m:r>
                            </m:e>
                            <m:sup>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𝑥</m:t>
                              </m:r>
                            </m:sup>
                          </m:sSup>
                        </m:num>
                        <m:den>
                          <m:sSup>
                            <m:sSupPr>
                              <m:ctrlPr>
                                <a:rPr lang="en-US" sz="2400" b="0" i="1" smtClean="0">
                                  <a:solidFill>
                                    <a:schemeClr val="tx1">
                                      <a:lumMod val="75000"/>
                                      <a:lumOff val="25000"/>
                                    </a:schemeClr>
                                  </a:solidFill>
                                  <a:latin typeface="Cambria Math" panose="02040503050406030204" pitchFamily="18" charset="0"/>
                                </a:rPr>
                              </m:ctrlPr>
                            </m:sSupPr>
                            <m:e>
                              <m:r>
                                <a:rPr lang="en-US" sz="2400" b="0" i="1" smtClean="0">
                                  <a:solidFill>
                                    <a:schemeClr val="tx1">
                                      <a:lumMod val="75000"/>
                                      <a:lumOff val="25000"/>
                                    </a:schemeClr>
                                  </a:solidFill>
                                  <a:latin typeface="Cambria Math" charset="0"/>
                                </a:rPr>
                                <m:t>𝑒</m:t>
                              </m:r>
                            </m:e>
                            <m:sup>
                              <m:r>
                                <a:rPr lang="en-US" sz="2400" b="0" i="1" smtClean="0">
                                  <a:solidFill>
                                    <a:schemeClr val="tx1">
                                      <a:lumMod val="75000"/>
                                      <a:lumOff val="25000"/>
                                    </a:schemeClr>
                                  </a:solidFill>
                                  <a:latin typeface="Cambria Math" charset="0"/>
                                </a:rPr>
                                <m:t>𝑥</m:t>
                              </m:r>
                            </m:sup>
                          </m:sSup>
                          <m:r>
                            <a:rPr lang="en-US" sz="2400" b="0" i="1" smtClean="0">
                              <a:solidFill>
                                <a:schemeClr val="tx1">
                                  <a:lumMod val="75000"/>
                                  <a:lumOff val="25000"/>
                                </a:schemeClr>
                              </a:solidFill>
                              <a:latin typeface="Cambria Math" charset="0"/>
                            </a:rPr>
                            <m:t>+</m:t>
                          </m:r>
                          <m:sSup>
                            <m:sSupPr>
                              <m:ctrlPr>
                                <a:rPr lang="en-US" sz="2400" b="0" i="1" smtClean="0">
                                  <a:solidFill>
                                    <a:schemeClr val="tx1">
                                      <a:lumMod val="75000"/>
                                      <a:lumOff val="25000"/>
                                    </a:schemeClr>
                                  </a:solidFill>
                                  <a:latin typeface="Cambria Math" panose="02040503050406030204" pitchFamily="18" charset="0"/>
                                </a:rPr>
                              </m:ctrlPr>
                            </m:sSupPr>
                            <m:e>
                              <m:r>
                                <a:rPr lang="en-US" sz="2400" b="0" i="1" smtClean="0">
                                  <a:solidFill>
                                    <a:schemeClr val="tx1">
                                      <a:lumMod val="75000"/>
                                      <a:lumOff val="25000"/>
                                    </a:schemeClr>
                                  </a:solidFill>
                                  <a:latin typeface="Cambria Math" charset="0"/>
                                </a:rPr>
                                <m:t>𝑒</m:t>
                              </m:r>
                            </m:e>
                            <m:sup>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𝑥</m:t>
                              </m:r>
                            </m:sup>
                          </m:sSup>
                        </m:den>
                      </m:f>
                    </m:oMath>
                  </m:oMathPara>
                </a14:m>
                <a:endParaRPr lang="en-US" sz="2400" b="0" dirty="0">
                  <a:solidFill>
                    <a:schemeClr val="tx1">
                      <a:lumMod val="75000"/>
                      <a:lumOff val="2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71145" y="983807"/>
                <a:ext cx="1849508" cy="717248"/>
              </a:xfrm>
              <a:prstGeom prst="rect">
                <a:avLst/>
              </a:prstGeom>
              <a:blipFill rotWithShape="0">
                <a:blip r:embed="rId3"/>
                <a:stretch>
                  <a:fillRect/>
                </a:stretch>
              </a:blipFill>
              <a:ln>
                <a:solidFill>
                  <a:schemeClr val="tx1">
                    <a:lumMod val="65000"/>
                    <a:lumOff val="3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0701871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5D9A0E-82FA-6C41-919D-32298A4CC12F}"/>
              </a:ext>
            </a:extLst>
          </p:cNvPr>
          <p:cNvPicPr>
            <a:picLocks noChangeAspect="1"/>
          </p:cNvPicPr>
          <p:nvPr/>
        </p:nvPicPr>
        <p:blipFill>
          <a:blip r:embed="rId2"/>
          <a:stretch>
            <a:fillRect/>
          </a:stretch>
        </p:blipFill>
        <p:spPr>
          <a:xfrm>
            <a:off x="349292" y="1366270"/>
            <a:ext cx="10858500" cy="4343400"/>
          </a:xfrm>
          <a:prstGeom prst="rect">
            <a:avLst/>
          </a:prstGeom>
        </p:spPr>
      </p:pic>
      <p:sp>
        <p:nvSpPr>
          <p:cNvPr id="2" name="Title 1">
            <a:extLst>
              <a:ext uri="{FF2B5EF4-FFF2-40B4-BE49-F238E27FC236}">
                <a16:creationId xmlns:a16="http://schemas.microsoft.com/office/drawing/2014/main" id="{4ACF2BC8-5AEE-9F45-9B9C-BEDEFA92956C}"/>
              </a:ext>
            </a:extLst>
          </p:cNvPr>
          <p:cNvSpPr>
            <a:spLocks noGrp="1"/>
          </p:cNvSpPr>
          <p:nvPr>
            <p:ph type="title"/>
          </p:nvPr>
        </p:nvSpPr>
        <p:spPr/>
        <p:txBody>
          <a:bodyPr/>
          <a:lstStyle/>
          <a:p>
            <a:r>
              <a:rPr lang="en-US" dirty="0"/>
              <a:t>Rectified Linear Unit (</a:t>
            </a:r>
            <a:r>
              <a:rPr lang="en-US" dirty="0" err="1"/>
              <a:t>ReLU</a:t>
            </a:r>
            <a:r>
              <a:rPr lang="en-US" dirty="0"/>
              <a:t>)</a:t>
            </a:r>
          </a:p>
        </p:txBody>
      </p:sp>
      <p:sp>
        <p:nvSpPr>
          <p:cNvPr id="9" name="TextBox 8">
            <a:extLst>
              <a:ext uri="{FF2B5EF4-FFF2-40B4-BE49-F238E27FC236}">
                <a16:creationId xmlns:a16="http://schemas.microsoft.com/office/drawing/2014/main" id="{A1782858-7930-5F4E-865A-4A3BEC6E1210}"/>
              </a:ext>
            </a:extLst>
          </p:cNvPr>
          <p:cNvSpPr txBox="1"/>
          <p:nvPr/>
        </p:nvSpPr>
        <p:spPr>
          <a:xfrm>
            <a:off x="2307812" y="5401893"/>
            <a:ext cx="7949371" cy="923330"/>
          </a:xfrm>
          <a:prstGeom prst="rect">
            <a:avLst/>
          </a:prstGeom>
          <a:noFill/>
        </p:spPr>
        <p:txBody>
          <a:bodyPr wrap="square" rtlCol="0">
            <a:spAutoFit/>
          </a:bodyPr>
          <a:lstStyle/>
          <a:p>
            <a:r>
              <a:rPr lang="en-US" b="1" dirty="0">
                <a:solidFill>
                  <a:schemeClr val="tx1">
                    <a:lumMod val="75000"/>
                    <a:lumOff val="25000"/>
                  </a:schemeClr>
                </a:solidFill>
                <a:latin typeface="Karla" charset="0"/>
                <a:ea typeface="Karla" charset="0"/>
                <a:cs typeface="Karla" charset="0"/>
              </a:rPr>
              <a:t>Two major advantages:</a:t>
            </a:r>
          </a:p>
          <a:p>
            <a:pPr marL="342900" indent="-342900">
              <a:buFont typeface="+mj-lt"/>
              <a:buAutoNum type="arabicPeriod"/>
            </a:pPr>
            <a:r>
              <a:rPr lang="en-US" dirty="0">
                <a:solidFill>
                  <a:schemeClr val="tx1">
                    <a:lumMod val="75000"/>
                    <a:lumOff val="25000"/>
                  </a:schemeClr>
                </a:solidFill>
                <a:latin typeface="Karla" charset="0"/>
                <a:ea typeface="Karla" charset="0"/>
                <a:cs typeface="Karla" charset="0"/>
              </a:rPr>
              <a:t>No vanishing gradient when x &gt; 0</a:t>
            </a:r>
          </a:p>
          <a:p>
            <a:pPr marL="342900" indent="-342900">
              <a:buFont typeface="+mj-lt"/>
              <a:buAutoNum type="arabicPeriod"/>
            </a:pPr>
            <a:r>
              <a:rPr lang="en-US" dirty="0">
                <a:solidFill>
                  <a:schemeClr val="tx1">
                    <a:lumMod val="75000"/>
                    <a:lumOff val="25000"/>
                  </a:schemeClr>
                </a:solidFill>
                <a:latin typeface="Karla" charset="0"/>
                <a:ea typeface="Karla" charset="0"/>
                <a:cs typeface="Karla" charset="0"/>
              </a:rPr>
              <a:t>Provides sparsity (regularization) since y = 0 when x &lt; 0</a:t>
            </a:r>
          </a:p>
        </p:txBody>
      </p:sp>
      <mc:AlternateContent xmlns:mc="http://schemas.openxmlformats.org/markup-compatibility/2006" xmlns:a14="http://schemas.microsoft.com/office/drawing/2010/main">
        <mc:Choice Requires="a14">
          <p:sp>
            <p:nvSpPr>
              <p:cNvPr id="6" name="TextBox 5"/>
              <p:cNvSpPr txBox="1"/>
              <p:nvPr/>
            </p:nvSpPr>
            <p:spPr>
              <a:xfrm>
                <a:off x="5331388" y="983807"/>
                <a:ext cx="1849508" cy="369332"/>
              </a:xfrm>
              <a:prstGeom prst="rect">
                <a:avLst/>
              </a:prstGeom>
              <a:solidFill>
                <a:schemeClr val="accent2">
                  <a:lumMod val="40000"/>
                  <a:lumOff val="60000"/>
                </a:schemeClr>
              </a:solidFill>
              <a:ln>
                <a:solidFill>
                  <a:schemeClr val="tx1">
                    <a:lumMod val="65000"/>
                    <a:lumOff val="3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𝑦</m:t>
                      </m:r>
                      <m:r>
                        <a:rPr lang="en-US" sz="2400" b="0" i="1" smtClean="0">
                          <a:solidFill>
                            <a:schemeClr val="tx1">
                              <a:lumMod val="75000"/>
                              <a:lumOff val="25000"/>
                            </a:schemeClr>
                          </a:solidFill>
                          <a:latin typeface="Cambria Math" charset="0"/>
                        </a:rPr>
                        <m:t>=</m:t>
                      </m:r>
                      <m:r>
                        <m:rPr>
                          <m:sty m:val="p"/>
                        </m:rPr>
                        <a:rPr lang="en-US" sz="2400" b="0" i="0" smtClean="0">
                          <a:solidFill>
                            <a:schemeClr val="tx1">
                              <a:lumMod val="75000"/>
                              <a:lumOff val="25000"/>
                            </a:schemeClr>
                          </a:solidFill>
                          <a:latin typeface="Cambria Math" charset="0"/>
                        </a:rPr>
                        <m:t>max</m:t>
                      </m:r>
                      <m:r>
                        <a:rPr lang="en-US" sz="2400" b="0" i="1" smtClean="0">
                          <a:solidFill>
                            <a:schemeClr val="tx1">
                              <a:lumMod val="75000"/>
                              <a:lumOff val="25000"/>
                            </a:schemeClr>
                          </a:solidFill>
                          <a:latin typeface="Cambria Math" charset="0"/>
                        </a:rPr>
                        <m:t>⁡(0,</m:t>
                      </m:r>
                      <m:r>
                        <a:rPr lang="en-US" sz="2400" b="0" i="1" smtClean="0">
                          <a:solidFill>
                            <a:schemeClr val="tx1">
                              <a:lumMod val="75000"/>
                              <a:lumOff val="25000"/>
                            </a:schemeClr>
                          </a:solidFill>
                          <a:latin typeface="Cambria Math" charset="0"/>
                        </a:rPr>
                        <m:t>𝑥</m:t>
                      </m:r>
                      <m:r>
                        <a:rPr lang="en-US" sz="2400" b="0" i="1" smtClean="0">
                          <a:solidFill>
                            <a:schemeClr val="tx1">
                              <a:lumMod val="75000"/>
                              <a:lumOff val="25000"/>
                            </a:schemeClr>
                          </a:solidFill>
                          <a:latin typeface="Cambria Math" charset="0"/>
                        </a:rPr>
                        <m:t>)</m:t>
                      </m:r>
                    </m:oMath>
                  </m:oMathPara>
                </a14:m>
                <a:endParaRPr lang="en-US" sz="2000" b="0" dirty="0">
                  <a:solidFill>
                    <a:schemeClr val="tx1">
                      <a:lumMod val="75000"/>
                      <a:lumOff val="2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31388" y="983807"/>
                <a:ext cx="1849508" cy="369332"/>
              </a:xfrm>
              <a:prstGeom prst="rect">
                <a:avLst/>
              </a:prstGeom>
              <a:blipFill rotWithShape="0">
                <a:blip r:embed="rId3"/>
                <a:stretch>
                  <a:fillRect l="-4918" t="-134921" r="-6885" b="-168254"/>
                </a:stretch>
              </a:blipFill>
              <a:ln>
                <a:solidFill>
                  <a:schemeClr val="tx1">
                    <a:lumMod val="65000"/>
                    <a:lumOff val="3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408562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33133-2518-FC44-9F28-F55F632D67DE}"/>
              </a:ext>
            </a:extLst>
          </p:cNvPr>
          <p:cNvSpPr>
            <a:spLocks noGrp="1"/>
          </p:cNvSpPr>
          <p:nvPr>
            <p:ph type="title"/>
          </p:nvPr>
        </p:nvSpPr>
        <p:spPr>
          <a:xfrm>
            <a:off x="349292" y="268555"/>
            <a:ext cx="11493416" cy="767276"/>
          </a:xfrm>
        </p:spPr>
        <p:txBody>
          <a:bodyPr/>
          <a:lstStyle/>
          <a:p>
            <a:r>
              <a:rPr lang="en-US" dirty="0"/>
              <a:t>Leaky </a:t>
            </a:r>
            <a:r>
              <a:rPr lang="en-US" dirty="0" err="1"/>
              <a:t>ReLU</a:t>
            </a:r>
            <a:endParaRPr lang="en-US" dirty="0"/>
          </a:p>
        </p:txBody>
      </p:sp>
      <p:sp>
        <p:nvSpPr>
          <p:cNvPr id="8" name="TextBox 7">
            <a:extLst>
              <a:ext uri="{FF2B5EF4-FFF2-40B4-BE49-F238E27FC236}">
                <a16:creationId xmlns:a16="http://schemas.microsoft.com/office/drawing/2014/main" id="{91865526-2576-9D48-8163-D1D1A4649511}"/>
              </a:ext>
            </a:extLst>
          </p:cNvPr>
          <p:cNvSpPr txBox="1"/>
          <p:nvPr/>
        </p:nvSpPr>
        <p:spPr>
          <a:xfrm>
            <a:off x="1247992" y="5621490"/>
            <a:ext cx="104536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Tries to fix “dying </a:t>
            </a:r>
            <a:r>
              <a:rPr lang="en-US" dirty="0" err="1">
                <a:solidFill>
                  <a:schemeClr val="tx1">
                    <a:lumMod val="75000"/>
                    <a:lumOff val="25000"/>
                  </a:schemeClr>
                </a:solidFill>
                <a:latin typeface="Karla" charset="0"/>
                <a:ea typeface="Karla" charset="0"/>
                <a:cs typeface="Karla" charset="0"/>
              </a:rPr>
              <a:t>ReLU</a:t>
            </a:r>
            <a:r>
              <a:rPr lang="en-US" dirty="0">
                <a:solidFill>
                  <a:schemeClr val="tx1">
                    <a:lumMod val="75000"/>
                    <a:lumOff val="25000"/>
                  </a:schemeClr>
                </a:solidFill>
                <a:latin typeface="Karla" charset="0"/>
                <a:ea typeface="Karla" charset="0"/>
                <a:cs typeface="Karla" charset="0"/>
              </a:rPr>
              <a:t>” problem: derivative is non-zero everywhere.</a:t>
            </a:r>
          </a:p>
          <a:p>
            <a:pPr marL="285750" indent="-285750">
              <a:buFont typeface="Arial" panose="020B0604020202020204" pitchFamily="34" charset="0"/>
              <a:buChar char="•"/>
            </a:pPr>
            <a:r>
              <a:rPr lang="en-CA" dirty="0">
                <a:solidFill>
                  <a:schemeClr val="tx1">
                    <a:lumMod val="75000"/>
                    <a:lumOff val="25000"/>
                  </a:schemeClr>
                </a:solidFill>
                <a:latin typeface="Karla" charset="0"/>
                <a:ea typeface="Karla" charset="0"/>
                <a:cs typeface="Karla" charset="0"/>
              </a:rPr>
              <a:t>Some people report success with this form of activation function, but the results are not always consistent</a:t>
            </a:r>
            <a:endParaRPr lang="en-US" dirty="0">
              <a:solidFill>
                <a:schemeClr val="tx1">
                  <a:lumMod val="75000"/>
                  <a:lumOff val="25000"/>
                </a:schemeClr>
              </a:solidFill>
              <a:latin typeface="Karla" charset="0"/>
              <a:ea typeface="Karla" charset="0"/>
              <a:cs typeface="Karla" charset="0"/>
            </a:endParaRPr>
          </a:p>
        </p:txBody>
      </p:sp>
      <p:pic>
        <p:nvPicPr>
          <p:cNvPr id="4" name="Picture 3">
            <a:extLst>
              <a:ext uri="{FF2B5EF4-FFF2-40B4-BE49-F238E27FC236}">
                <a16:creationId xmlns:a16="http://schemas.microsoft.com/office/drawing/2014/main" id="{F2005167-558D-C44C-8C09-9C574AAC8A4A}"/>
              </a:ext>
            </a:extLst>
          </p:cNvPr>
          <p:cNvPicPr>
            <a:picLocks noChangeAspect="1"/>
          </p:cNvPicPr>
          <p:nvPr/>
        </p:nvPicPr>
        <p:blipFill>
          <a:blip r:embed="rId2"/>
          <a:stretch>
            <a:fillRect/>
          </a:stretch>
        </p:blipFill>
        <p:spPr>
          <a:xfrm>
            <a:off x="485595" y="1554774"/>
            <a:ext cx="10858500" cy="434340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4448934" y="939221"/>
                <a:ext cx="4051716" cy="738664"/>
              </a:xfrm>
              <a:prstGeom prst="rect">
                <a:avLst/>
              </a:prstGeom>
              <a:solidFill>
                <a:schemeClr val="accent2">
                  <a:lumMod val="40000"/>
                  <a:lumOff val="60000"/>
                </a:schemeClr>
              </a:solidFill>
              <a:ln>
                <a:solidFill>
                  <a:schemeClr val="tx1">
                    <a:lumMod val="65000"/>
                    <a:lumOff val="35000"/>
                  </a:schemeClr>
                </a:solidFill>
              </a:ln>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𝑦</m:t>
                      </m:r>
                      <m:r>
                        <a:rPr lang="en-US" sz="2400" b="0" i="1" smtClean="0">
                          <a:solidFill>
                            <a:schemeClr val="tx1">
                              <a:lumMod val="75000"/>
                              <a:lumOff val="25000"/>
                            </a:schemeClr>
                          </a:solidFill>
                          <a:latin typeface="Cambria Math" charset="0"/>
                        </a:rPr>
                        <m:t>=</m:t>
                      </m:r>
                      <m:func>
                        <m:funcPr>
                          <m:ctrlPr>
                            <a:rPr lang="en-US" sz="2400" b="0" i="1" smtClean="0">
                              <a:solidFill>
                                <a:schemeClr val="tx1">
                                  <a:lumMod val="75000"/>
                                  <a:lumOff val="25000"/>
                                </a:schemeClr>
                              </a:solidFill>
                              <a:latin typeface="Cambria Math" panose="02040503050406030204" pitchFamily="18" charset="0"/>
                            </a:rPr>
                          </m:ctrlPr>
                        </m:funcPr>
                        <m:fName>
                          <m:r>
                            <m:rPr>
                              <m:sty m:val="p"/>
                            </m:rPr>
                            <a:rPr lang="en-US" sz="2400" b="0" i="0" smtClean="0">
                              <a:solidFill>
                                <a:schemeClr val="tx1">
                                  <a:lumMod val="75000"/>
                                  <a:lumOff val="25000"/>
                                </a:schemeClr>
                              </a:solidFill>
                              <a:latin typeface="Cambria Math" charset="0"/>
                            </a:rPr>
                            <m:t>max</m:t>
                          </m:r>
                        </m:fName>
                        <m:e>
                          <m:d>
                            <m:dPr>
                              <m:ctrlPr>
                                <a:rPr lang="en-US" sz="2400" b="0" i="1" smtClean="0">
                                  <a:solidFill>
                                    <a:schemeClr val="tx1">
                                      <a:lumMod val="75000"/>
                                      <a:lumOff val="25000"/>
                                    </a:schemeClr>
                                  </a:solidFill>
                                  <a:latin typeface="Cambria Math" panose="02040503050406030204" pitchFamily="18" charset="0"/>
                                </a:rPr>
                              </m:ctrlPr>
                            </m:dPr>
                            <m:e>
                              <m:r>
                                <a:rPr lang="en-US" sz="2400" b="0" i="1" smtClean="0">
                                  <a:solidFill>
                                    <a:schemeClr val="tx1">
                                      <a:lumMod val="75000"/>
                                      <a:lumOff val="25000"/>
                                    </a:schemeClr>
                                  </a:solidFill>
                                  <a:latin typeface="Cambria Math" charset="0"/>
                                </a:rPr>
                                <m:t>0,</m:t>
                              </m:r>
                              <m:r>
                                <a:rPr lang="en-US" sz="2400" b="0" i="1" smtClean="0">
                                  <a:solidFill>
                                    <a:schemeClr val="tx1">
                                      <a:lumMod val="75000"/>
                                      <a:lumOff val="25000"/>
                                    </a:schemeClr>
                                  </a:solidFill>
                                  <a:latin typeface="Cambria Math" charset="0"/>
                                </a:rPr>
                                <m:t>𝑥</m:t>
                              </m:r>
                            </m:e>
                          </m:d>
                        </m:e>
                      </m:func>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𝛼</m:t>
                      </m:r>
                      <m:func>
                        <m:funcPr>
                          <m:ctrlPr>
                            <a:rPr lang="en-US" sz="2400" b="0" i="1" smtClean="0">
                              <a:solidFill>
                                <a:schemeClr val="tx1">
                                  <a:lumMod val="75000"/>
                                  <a:lumOff val="25000"/>
                                </a:schemeClr>
                              </a:solidFill>
                              <a:latin typeface="Cambria Math" panose="02040503050406030204" pitchFamily="18" charset="0"/>
                            </a:rPr>
                          </m:ctrlPr>
                        </m:funcPr>
                        <m:fName>
                          <m:r>
                            <m:rPr>
                              <m:sty m:val="p"/>
                            </m:rPr>
                            <a:rPr lang="en-US" sz="2400" b="0" i="0" smtClean="0">
                              <a:solidFill>
                                <a:schemeClr val="tx1">
                                  <a:lumMod val="75000"/>
                                  <a:lumOff val="25000"/>
                                </a:schemeClr>
                              </a:solidFill>
                              <a:latin typeface="Cambria Math" charset="0"/>
                            </a:rPr>
                            <m:t>min</m:t>
                          </m:r>
                        </m:fName>
                        <m:e>
                          <m:r>
                            <a:rPr lang="en-US" sz="2400" b="0" i="1" smtClean="0">
                              <a:solidFill>
                                <a:schemeClr val="tx1">
                                  <a:lumMod val="75000"/>
                                  <a:lumOff val="25000"/>
                                </a:schemeClr>
                              </a:solidFill>
                              <a:latin typeface="Cambria Math" charset="0"/>
                            </a:rPr>
                            <m:t>(0,1)</m:t>
                          </m:r>
                        </m:e>
                      </m:func>
                    </m:oMath>
                  </m:oMathPara>
                </a14:m>
                <a:endParaRPr lang="en-US" sz="2400" b="0" dirty="0">
                  <a:solidFill>
                    <a:schemeClr val="tx1">
                      <a:lumMod val="75000"/>
                      <a:lumOff val="25000"/>
                    </a:schemeClr>
                  </a:solidFill>
                </a:endParaRPr>
              </a:p>
              <a:p>
                <a:pPr algn="ctr"/>
                <a:r>
                  <a:rPr lang="en-US" sz="2400" dirty="0">
                    <a:solidFill>
                      <a:schemeClr val="tx1">
                        <a:lumMod val="75000"/>
                        <a:lumOff val="25000"/>
                      </a:schemeClr>
                    </a:solidFill>
                  </a:rPr>
                  <a:t>where </a:t>
                </a:r>
                <a14:m>
                  <m:oMath xmlns:m="http://schemas.openxmlformats.org/officeDocument/2006/math">
                    <m:r>
                      <a:rPr lang="en-US" sz="2400" i="1">
                        <a:solidFill>
                          <a:schemeClr val="tx1">
                            <a:lumMod val="75000"/>
                            <a:lumOff val="25000"/>
                          </a:schemeClr>
                        </a:solidFill>
                        <a:latin typeface="Cambria Math" charset="0"/>
                      </a:rPr>
                      <m:t>𝛼</m:t>
                    </m:r>
                  </m:oMath>
                </a14:m>
                <a:r>
                  <a:rPr lang="en-US" sz="2400" b="0" dirty="0">
                    <a:solidFill>
                      <a:schemeClr val="tx1">
                        <a:lumMod val="75000"/>
                        <a:lumOff val="25000"/>
                      </a:schemeClr>
                    </a:solidFill>
                  </a:rPr>
                  <a:t> </a:t>
                </a:r>
                <a:r>
                  <a:rPr lang="en-US" sz="2400" dirty="0">
                    <a:solidFill>
                      <a:schemeClr val="tx1">
                        <a:lumMod val="75000"/>
                        <a:lumOff val="25000"/>
                      </a:schemeClr>
                    </a:solidFill>
                  </a:rPr>
                  <a:t>takes a small value</a:t>
                </a:r>
                <a:endParaRPr lang="en-US" sz="2400" b="0" dirty="0">
                  <a:solidFill>
                    <a:schemeClr val="tx1">
                      <a:lumMod val="75000"/>
                      <a:lumOff val="2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448934" y="939221"/>
                <a:ext cx="4051716" cy="738664"/>
              </a:xfrm>
              <a:prstGeom prst="rect">
                <a:avLst/>
              </a:prstGeom>
              <a:blipFill rotWithShape="0">
                <a:blip r:embed="rId3"/>
                <a:stretch>
                  <a:fillRect b="-23577"/>
                </a:stretch>
              </a:blipFill>
              <a:ln>
                <a:solidFill>
                  <a:schemeClr val="tx1">
                    <a:lumMod val="65000"/>
                    <a:lumOff val="3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71825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a:t>
            </a:r>
            <a:r>
              <a:rPr lang="en-US" dirty="0" err="1"/>
              <a:t>ReLU</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1026" y="1176132"/>
                <a:ext cx="8229600" cy="4864425"/>
              </a:xfrm>
            </p:spPr>
            <p:txBody>
              <a:bodyPr>
                <a:normAutofit/>
              </a:bodyPr>
              <a:lstStyle/>
              <a:p>
                <a:r>
                  <a:rPr lang="en-US" sz="2400" dirty="0"/>
                  <a:t>Generalization: For  </a:t>
                </a:r>
                <a14:m>
                  <m:oMath xmlns:m="http://schemas.openxmlformats.org/officeDocument/2006/math">
                    <m:sSub>
                      <m:sSubPr>
                        <m:ctrlPr>
                          <a:rPr lang="en-US" sz="2400" b="0" i="1" smtClean="0">
                            <a:latin typeface="Cambria Math" panose="02040503050406030204" pitchFamily="18" charset="0"/>
                            <a:ea typeface="Cambria Math" charset="0"/>
                            <a:cs typeface="Cambria Math" charset="0"/>
                          </a:rPr>
                        </m:ctrlPr>
                      </m:sSubPr>
                      <m:e>
                        <m:r>
                          <a:rPr lang="en-US" sz="2400" i="1" smtClean="0">
                            <a:latin typeface="Cambria Math" charset="0"/>
                            <a:ea typeface="Cambria Math" charset="0"/>
                            <a:cs typeface="Cambria Math" charset="0"/>
                          </a:rPr>
                          <m:t>𝛼</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&gt;0</m:t>
                    </m:r>
                  </m:oMath>
                </a14:m>
                <a:endParaRPr lang="en-US" sz="2400" dirty="0"/>
              </a:p>
              <a:p>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charset="0"/>
                        </a:rPr>
                        <m:t>𝑔</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𝑖</m:t>
                              </m:r>
                            </m:sub>
                          </m:sSub>
                          <m:r>
                            <a:rPr lang="en-US" sz="2400" b="0" i="1" smtClean="0">
                              <a:latin typeface="Cambria Math" charset="0"/>
                            </a:rPr>
                            <m:t>, </m:t>
                          </m:r>
                          <m:r>
                            <a:rPr lang="en-US" sz="2400" b="0" i="1" smtClean="0">
                              <a:latin typeface="Cambria Math" charset="0"/>
                            </a:rPr>
                            <m:t>𝛼</m:t>
                          </m:r>
                        </m:e>
                      </m:d>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max</m:t>
                          </m:r>
                        </m:fName>
                        <m:e>
                          <m:d>
                            <m:dPr>
                              <m:begChr m:val="{"/>
                              <m:endChr m:val="}"/>
                              <m:ctrlPr>
                                <a:rPr lang="en-US" sz="2400" b="0" i="1" smtClean="0">
                                  <a:latin typeface="Cambria Math" panose="02040503050406030204" pitchFamily="18" charset="0"/>
                                </a:rPr>
                              </m:ctrlPr>
                            </m:dPr>
                            <m:e>
                              <m:r>
                                <a:rPr lang="en-US" sz="2400" b="0" i="1" smtClean="0">
                                  <a:latin typeface="Cambria Math" charset="0"/>
                                </a:rPr>
                                <m:t>𝑎</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𝑖</m:t>
                                  </m:r>
                                </m:sub>
                              </m:sSub>
                            </m:e>
                          </m:d>
                          <m:r>
                            <a:rPr lang="en-US" sz="2400" b="0" i="1" smtClean="0">
                              <a:latin typeface="Cambria Math" charset="0"/>
                            </a:rPr>
                            <m:t>+</m:t>
                          </m:r>
                          <m:r>
                            <a:rPr lang="en-US" sz="2400" b="0" i="1" smtClean="0">
                              <a:latin typeface="Cambria Math" charset="0"/>
                            </a:rPr>
                            <m:t>𝛼</m:t>
                          </m:r>
                          <m:func>
                            <m:funcPr>
                              <m:ctrlPr>
                                <a:rPr lang="en-US" sz="2400" b="0" i="1" smtClean="0">
                                  <a:latin typeface="Cambria Math" panose="02040503050406030204" pitchFamily="18" charset="0"/>
                                </a:rPr>
                              </m:ctrlPr>
                            </m:funcPr>
                            <m:fName>
                              <m:r>
                                <m:rPr>
                                  <m:sty m:val="p"/>
                                </m:rPr>
                                <a:rPr lang="en-US" sz="2400" b="0" i="0" smtClean="0">
                                  <a:latin typeface="Cambria Math" charset="0"/>
                                </a:rPr>
                                <m:t>min</m:t>
                              </m:r>
                            </m:fName>
                            <m:e>
                              <m:r>
                                <a:rPr lang="en-US" sz="2400" b="0" i="1" smtClean="0">
                                  <a:latin typeface="Cambria Math" charset="0"/>
                                </a:rPr>
                                <m:t>{0,</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𝑖</m:t>
                                  </m:r>
                                </m:sub>
                              </m:sSub>
                              <m:r>
                                <a:rPr lang="en-US" sz="2400" b="0" i="1" smtClean="0">
                                  <a:latin typeface="Cambria Math" charset="0"/>
                                </a:rPr>
                                <m:t>}</m:t>
                              </m:r>
                            </m:e>
                          </m:func>
                        </m:e>
                      </m:func>
                    </m:oMath>
                  </m:oMathPara>
                </a14:m>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1026" y="1176132"/>
                <a:ext cx="8229600" cy="4864425"/>
              </a:xfrm>
              <a:blipFill rotWithShape="0">
                <a:blip r:embed="rId2"/>
                <a:stretch>
                  <a:fillRect l="-1111" t="-1003"/>
                </a:stretch>
              </a:blipFill>
            </p:spPr>
            <p:txBody>
              <a:bodyPr/>
              <a:lstStyle/>
              <a:p>
                <a:r>
                  <a:rPr lang="en-US">
                    <a:noFill/>
                  </a:rPr>
                  <a:t> </a:t>
                </a:r>
              </a:p>
            </p:txBody>
          </p:sp>
        </mc:Fallback>
      </mc:AlternateContent>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9620" y="2710761"/>
            <a:ext cx="6178343" cy="3707006"/>
          </a:xfrm>
          <a:prstGeom prst="rect">
            <a:avLst/>
          </a:prstGeom>
        </p:spPr>
      </p:pic>
    </p:spTree>
    <p:extLst>
      <p:ext uri="{BB962C8B-B14F-4D97-AF65-F5344CB8AC3E}">
        <p14:creationId xmlns:p14="http://schemas.microsoft.com/office/powerpoint/2010/main" val="37750858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33133-2518-FC44-9F28-F55F632D67DE}"/>
              </a:ext>
            </a:extLst>
          </p:cNvPr>
          <p:cNvSpPr>
            <a:spLocks noGrp="1"/>
          </p:cNvSpPr>
          <p:nvPr>
            <p:ph type="title"/>
          </p:nvPr>
        </p:nvSpPr>
        <p:spPr>
          <a:xfrm>
            <a:off x="349292" y="268555"/>
            <a:ext cx="11493416" cy="767276"/>
          </a:xfrm>
        </p:spPr>
        <p:txBody>
          <a:bodyPr/>
          <a:lstStyle/>
          <a:p>
            <a:r>
              <a:rPr lang="en-US" dirty="0" err="1"/>
              <a:t>softplus</a:t>
            </a:r>
            <a:endParaRPr lang="en-US" dirty="0"/>
          </a:p>
        </p:txBody>
      </p:sp>
      <p:sp>
        <p:nvSpPr>
          <p:cNvPr id="8" name="TextBox 7">
            <a:extLst>
              <a:ext uri="{FF2B5EF4-FFF2-40B4-BE49-F238E27FC236}">
                <a16:creationId xmlns:a16="http://schemas.microsoft.com/office/drawing/2014/main" id="{91865526-2576-9D48-8163-D1D1A4649511}"/>
              </a:ext>
            </a:extLst>
          </p:cNvPr>
          <p:cNvSpPr txBox="1"/>
          <p:nvPr/>
        </p:nvSpPr>
        <p:spPr>
          <a:xfrm>
            <a:off x="1247992" y="5793767"/>
            <a:ext cx="10453600" cy="369332"/>
          </a:xfrm>
          <a:prstGeom prst="rect">
            <a:avLst/>
          </a:prstGeom>
          <a:noFill/>
        </p:spPr>
        <p:txBody>
          <a:bodyPr wrap="square" rtlCol="0">
            <a:spAutoFit/>
          </a:bodyPr>
          <a:lstStyle/>
          <a:p>
            <a:r>
              <a:rPr lang="en-US" dirty="0">
                <a:solidFill>
                  <a:schemeClr val="tx1">
                    <a:lumMod val="75000"/>
                    <a:lumOff val="25000"/>
                  </a:schemeClr>
                </a:solidFill>
                <a:latin typeface="Karla" charset="0"/>
                <a:ea typeface="Karla" charset="0"/>
                <a:cs typeface="Karla" charset="0"/>
              </a:rPr>
              <a:t>The logistic sigmoid function is a smooth approximation of the derivative of the rectifier</a:t>
            </a:r>
          </a:p>
        </p:txBody>
      </p:sp>
      <mc:AlternateContent xmlns:mc="http://schemas.openxmlformats.org/markup-compatibility/2006" xmlns:a14="http://schemas.microsoft.com/office/drawing/2010/main">
        <mc:Choice Requires="a14">
          <p:sp>
            <p:nvSpPr>
              <p:cNvPr id="6" name="TextBox 5"/>
              <p:cNvSpPr txBox="1"/>
              <p:nvPr/>
            </p:nvSpPr>
            <p:spPr>
              <a:xfrm>
                <a:off x="4952517" y="1124200"/>
                <a:ext cx="2190405" cy="369332"/>
              </a:xfrm>
              <a:prstGeom prst="rect">
                <a:avLst/>
              </a:prstGeom>
              <a:solidFill>
                <a:schemeClr val="accent2">
                  <a:lumMod val="40000"/>
                  <a:lumOff val="60000"/>
                </a:schemeClr>
              </a:solidFill>
              <a:ln>
                <a:solidFill>
                  <a:schemeClr val="tx1">
                    <a:lumMod val="65000"/>
                    <a:lumOff val="35000"/>
                  </a:schemeClr>
                </a:solidFill>
              </a:ln>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i="1" smtClean="0">
                          <a:solidFill>
                            <a:schemeClr val="tx1">
                              <a:lumMod val="75000"/>
                              <a:lumOff val="25000"/>
                            </a:schemeClr>
                          </a:solidFill>
                          <a:latin typeface="Cambria Math" charset="0"/>
                        </a:rPr>
                        <m:t>𝑦</m:t>
                      </m:r>
                      <m:r>
                        <a:rPr lang="en-US" sz="2400" i="1" smtClean="0">
                          <a:solidFill>
                            <a:schemeClr val="tx1">
                              <a:lumMod val="75000"/>
                              <a:lumOff val="25000"/>
                            </a:schemeClr>
                          </a:solidFill>
                          <a:latin typeface="Cambria Math" charset="0"/>
                        </a:rPr>
                        <m:t>=</m:t>
                      </m:r>
                      <m:func>
                        <m:funcPr>
                          <m:ctrlPr>
                            <a:rPr lang="en-US" sz="2400" b="0" i="1" smtClean="0">
                              <a:solidFill>
                                <a:schemeClr val="tx1">
                                  <a:lumMod val="75000"/>
                                  <a:lumOff val="25000"/>
                                </a:schemeClr>
                              </a:solidFill>
                              <a:latin typeface="Cambria Math" panose="02040503050406030204" pitchFamily="18" charset="0"/>
                            </a:rPr>
                          </m:ctrlPr>
                        </m:funcPr>
                        <m:fName>
                          <m:r>
                            <m:rPr>
                              <m:sty m:val="p"/>
                            </m:rPr>
                            <a:rPr lang="en-US" sz="2400" b="0" i="0" smtClean="0">
                              <a:solidFill>
                                <a:schemeClr val="tx1">
                                  <a:lumMod val="75000"/>
                                  <a:lumOff val="25000"/>
                                </a:schemeClr>
                              </a:solidFill>
                              <a:latin typeface="Cambria Math" charset="0"/>
                            </a:rPr>
                            <m:t>log</m:t>
                          </m:r>
                        </m:fName>
                        <m:e>
                          <m:r>
                            <a:rPr lang="en-US" sz="2400" b="0" i="1" smtClean="0">
                              <a:solidFill>
                                <a:schemeClr val="tx1">
                                  <a:lumMod val="75000"/>
                                  <a:lumOff val="25000"/>
                                </a:schemeClr>
                              </a:solidFill>
                              <a:latin typeface="Cambria Math" charset="0"/>
                            </a:rPr>
                            <m:t>(1+</m:t>
                          </m:r>
                          <m:sSup>
                            <m:sSupPr>
                              <m:ctrlPr>
                                <a:rPr lang="en-US" sz="2400" b="0" i="1" smtClean="0">
                                  <a:solidFill>
                                    <a:schemeClr val="tx1">
                                      <a:lumMod val="75000"/>
                                      <a:lumOff val="25000"/>
                                    </a:schemeClr>
                                  </a:solidFill>
                                  <a:latin typeface="Cambria Math" panose="02040503050406030204" pitchFamily="18" charset="0"/>
                                </a:rPr>
                              </m:ctrlPr>
                            </m:sSupPr>
                            <m:e>
                              <m:r>
                                <a:rPr lang="en-US" sz="2400" b="0" i="1" smtClean="0">
                                  <a:solidFill>
                                    <a:schemeClr val="tx1">
                                      <a:lumMod val="75000"/>
                                      <a:lumOff val="25000"/>
                                    </a:schemeClr>
                                  </a:solidFill>
                                  <a:latin typeface="Cambria Math" charset="0"/>
                                </a:rPr>
                                <m:t>𝑒</m:t>
                              </m:r>
                            </m:e>
                            <m:sup>
                              <m:r>
                                <a:rPr lang="en-US" sz="2400" b="0" i="1" smtClean="0">
                                  <a:solidFill>
                                    <a:schemeClr val="tx1">
                                      <a:lumMod val="75000"/>
                                      <a:lumOff val="25000"/>
                                    </a:schemeClr>
                                  </a:solidFill>
                                  <a:latin typeface="Cambria Math" charset="0"/>
                                </a:rPr>
                                <m:t>𝑥</m:t>
                              </m:r>
                            </m:sup>
                          </m:sSup>
                          <m:r>
                            <a:rPr lang="en-US" sz="2400" b="0" i="1" smtClean="0">
                              <a:solidFill>
                                <a:schemeClr val="tx1">
                                  <a:lumMod val="75000"/>
                                  <a:lumOff val="25000"/>
                                </a:schemeClr>
                              </a:solidFill>
                              <a:latin typeface="Cambria Math" charset="0"/>
                            </a:rPr>
                            <m:t>)</m:t>
                          </m:r>
                        </m:e>
                      </m:func>
                    </m:oMath>
                  </m:oMathPara>
                </a14:m>
                <a:endParaRPr lang="en-US" sz="2400" b="0" dirty="0">
                  <a:solidFill>
                    <a:schemeClr val="tx1">
                      <a:lumMod val="75000"/>
                      <a:lumOff val="2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952517" y="1124200"/>
                <a:ext cx="2190405" cy="369332"/>
              </a:xfrm>
              <a:prstGeom prst="rect">
                <a:avLst/>
              </a:prstGeom>
              <a:blipFill rotWithShape="0">
                <a:blip r:embed="rId2"/>
                <a:stretch>
                  <a:fillRect l="-3591" r="-2210" b="-31746"/>
                </a:stretch>
              </a:blipFill>
              <a:ln>
                <a:solidFill>
                  <a:schemeClr val="tx1">
                    <a:lumMod val="65000"/>
                    <a:lumOff val="35000"/>
                  </a:schemeClr>
                </a:solidFill>
              </a:ln>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7" y="1601255"/>
            <a:ext cx="10858500" cy="4343400"/>
          </a:xfrm>
          <a:prstGeom prst="rect">
            <a:avLst/>
          </a:prstGeom>
        </p:spPr>
      </p:pic>
    </p:spTree>
    <p:extLst>
      <p:ext uri="{BB962C8B-B14F-4D97-AF65-F5344CB8AC3E}">
        <p14:creationId xmlns:p14="http://schemas.microsoft.com/office/powerpoint/2010/main" val="34576791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Maxout</a:t>
            </a:r>
            <a:r>
              <a:rPr lang="en-US" dirty="0"/>
              <a:t> </a:t>
            </a:r>
          </a:p>
        </p:txBody>
      </p:sp>
      <p:sp>
        <p:nvSpPr>
          <p:cNvPr id="3" name="Content Placeholder 2"/>
          <p:cNvSpPr>
            <a:spLocks noGrp="1"/>
          </p:cNvSpPr>
          <p:nvPr>
            <p:ph idx="1"/>
          </p:nvPr>
        </p:nvSpPr>
        <p:spPr/>
        <p:txBody>
          <a:bodyPr/>
          <a:lstStyle/>
          <a:p>
            <a:pPr marL="0" lvl="1" indent="0">
              <a:buNone/>
            </a:pPr>
            <a:r>
              <a:rPr lang="en-US" dirty="0"/>
              <a:t>Max of </a:t>
            </a:r>
            <a:r>
              <a:rPr lang="en-US" i="1" dirty="0">
                <a:latin typeface="Times New Roman"/>
                <a:cs typeface="Times New Roman"/>
              </a:rPr>
              <a:t>k</a:t>
            </a:r>
            <a:r>
              <a:rPr lang="en-US" dirty="0"/>
              <a:t> linear functions. Directly learn the activation function.</a:t>
            </a:r>
          </a:p>
          <a:p>
            <a:pPr marL="0" lvl="1" indent="0">
              <a:buNone/>
            </a:pPr>
            <a:endParaRPr lang="en-US" dirty="0"/>
          </a:p>
          <a:p>
            <a:endParaRPr lang="en-US" sz="2400" dirty="0"/>
          </a:p>
        </p:txBody>
      </p:sp>
      <mc:AlternateContent xmlns:mc="http://schemas.openxmlformats.org/markup-compatibility/2006" xmlns:a14="http://schemas.microsoft.com/office/drawing/2010/main">
        <mc:Choice Requires="a14">
          <p:sp>
            <p:nvSpPr>
              <p:cNvPr id="11" name="TextBox 10"/>
              <p:cNvSpPr txBox="1"/>
              <p:nvPr/>
            </p:nvSpPr>
            <p:spPr>
              <a:xfrm>
                <a:off x="4373526" y="1860756"/>
                <a:ext cx="3246786" cy="531492"/>
              </a:xfrm>
              <a:prstGeom prst="rect">
                <a:avLst/>
              </a:prstGeom>
              <a:solidFill>
                <a:schemeClr val="accent2">
                  <a:lumMod val="40000"/>
                  <a:lumOff val="60000"/>
                </a:schemeClr>
              </a:solidFill>
              <a:ln>
                <a:solidFill>
                  <a:schemeClr val="tx1">
                    <a:lumMod val="65000"/>
                    <a:lumOff val="35000"/>
                  </a:schemeClr>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𝑔</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𝑥</m:t>
                      </m:r>
                      <m:r>
                        <a:rPr lang="en-US" sz="2400" b="0" i="1" smtClean="0">
                          <a:solidFill>
                            <a:schemeClr val="tx1">
                              <a:lumMod val="75000"/>
                              <a:lumOff val="25000"/>
                            </a:schemeClr>
                          </a:solidFill>
                          <a:latin typeface="Cambria Math" charset="0"/>
                        </a:rPr>
                        <m:t>)= </m:t>
                      </m:r>
                      <m:func>
                        <m:funcPr>
                          <m:ctrlPr>
                            <a:rPr lang="mr-IN" sz="2400" b="0" i="1" smtClean="0">
                              <a:solidFill>
                                <a:schemeClr val="tx1">
                                  <a:lumMod val="75000"/>
                                  <a:lumOff val="25000"/>
                                </a:schemeClr>
                              </a:solidFill>
                              <a:latin typeface="Cambria Math" panose="02040503050406030204" pitchFamily="18" charset="0"/>
                            </a:rPr>
                          </m:ctrlPr>
                        </m:funcPr>
                        <m:fName>
                          <m:limLow>
                            <m:limLowPr>
                              <m:ctrlPr>
                                <a:rPr lang="mr-IN" sz="2400" b="0" i="1" smtClean="0">
                                  <a:solidFill>
                                    <a:schemeClr val="tx1">
                                      <a:lumMod val="75000"/>
                                      <a:lumOff val="25000"/>
                                    </a:schemeClr>
                                  </a:solidFill>
                                  <a:latin typeface="Cambria Math" panose="02040503050406030204" pitchFamily="18" charset="0"/>
                                </a:rPr>
                              </m:ctrlPr>
                            </m:limLowPr>
                            <m:e>
                              <m:r>
                                <m:rPr>
                                  <m:sty m:val="p"/>
                                </m:rPr>
                                <a:rPr lang="mr-IN" sz="2400" b="0" i="0" smtClean="0">
                                  <a:solidFill>
                                    <a:schemeClr val="tx1">
                                      <a:lumMod val="75000"/>
                                      <a:lumOff val="25000"/>
                                    </a:schemeClr>
                                  </a:solidFill>
                                  <a:latin typeface="Cambria Math" charset="0"/>
                                </a:rPr>
                                <m:t>max</m:t>
                              </m:r>
                            </m:e>
                            <m:lim>
                              <m:r>
                                <a:rPr lang="en-US" sz="2400" b="0" i="1" smtClean="0">
                                  <a:solidFill>
                                    <a:schemeClr val="tx1">
                                      <a:lumMod val="75000"/>
                                      <a:lumOff val="25000"/>
                                    </a:schemeClr>
                                  </a:solidFill>
                                  <a:latin typeface="Cambria Math" charset="0"/>
                                </a:rPr>
                                <m:t>𝑖</m:t>
                              </m:r>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𝑘</m:t>
                              </m:r>
                              <m:r>
                                <a:rPr lang="en-US" sz="2400" b="0" i="1" smtClean="0">
                                  <a:solidFill>
                                    <a:schemeClr val="tx1">
                                      <a:lumMod val="75000"/>
                                      <a:lumOff val="25000"/>
                                    </a:schemeClr>
                                  </a:solidFill>
                                  <a:latin typeface="Cambria Math" charset="0"/>
                                </a:rPr>
                                <m:t>}</m:t>
                              </m:r>
                            </m:lim>
                          </m:limLow>
                        </m:fName>
                        <m:e>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𝛼</m:t>
                              </m:r>
                            </m:e>
                            <m:sub>
                              <m:r>
                                <a:rPr lang="en-US" sz="2400" b="0" i="1" smtClean="0">
                                  <a:solidFill>
                                    <a:schemeClr val="tx1">
                                      <a:lumMod val="75000"/>
                                      <a:lumOff val="25000"/>
                                    </a:schemeClr>
                                  </a:solidFill>
                                  <a:latin typeface="Cambria Math" charset="0"/>
                                </a:rPr>
                                <m:t>𝑖</m:t>
                              </m:r>
                            </m:sub>
                          </m:sSub>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𝑥</m:t>
                              </m:r>
                            </m:e>
                            <m:sub>
                              <m:r>
                                <a:rPr lang="en-US" sz="2400" b="0" i="1" smtClean="0">
                                  <a:solidFill>
                                    <a:schemeClr val="tx1">
                                      <a:lumMod val="75000"/>
                                      <a:lumOff val="25000"/>
                                    </a:schemeClr>
                                  </a:solidFill>
                                  <a:latin typeface="Cambria Math" charset="0"/>
                                </a:rPr>
                                <m:t>𝑖</m:t>
                              </m:r>
                            </m:sub>
                          </m:sSub>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𝛽</m:t>
                          </m:r>
                        </m:e>
                      </m:func>
                    </m:oMath>
                  </m:oMathPara>
                </a14:m>
                <a:endParaRPr lang="en-US" sz="2400" dirty="0">
                  <a:solidFill>
                    <a:schemeClr val="tx1">
                      <a:lumMod val="75000"/>
                      <a:lumOff val="25000"/>
                    </a:schemeClr>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373526" y="1860756"/>
                <a:ext cx="3246786" cy="531492"/>
              </a:xfrm>
              <a:prstGeom prst="rect">
                <a:avLst/>
              </a:prstGeom>
              <a:blipFill rotWithShape="0">
                <a:blip r:embed="rId2"/>
                <a:stretch>
                  <a:fillRect l="-1682" t="-94382" r="-2243" b="-91011"/>
                </a:stretch>
              </a:blipFill>
              <a:ln>
                <a:solidFill>
                  <a:schemeClr val="tx1">
                    <a:lumMod val="65000"/>
                    <a:lumOff val="35000"/>
                  </a:schemeClr>
                </a:solidFill>
              </a:ln>
            </p:spPr>
            <p:txBody>
              <a:bodyPr/>
              <a:lstStyle/>
              <a:p>
                <a:r>
                  <a:rPr lang="en-US">
                    <a:noFill/>
                  </a:rPr>
                  <a:t> </a:t>
                </a:r>
              </a:p>
            </p:txBody>
          </p:sp>
        </mc:Fallback>
      </mc:AlternateContent>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066" y="2586199"/>
            <a:ext cx="7119668" cy="4271801"/>
          </a:xfrm>
          <a:prstGeom prst="rect">
            <a:avLst/>
          </a:prstGeom>
        </p:spPr>
      </p:pic>
    </p:spTree>
    <p:extLst>
      <p:ext uri="{BB962C8B-B14F-4D97-AF65-F5344CB8AC3E}">
        <p14:creationId xmlns:p14="http://schemas.microsoft.com/office/powerpoint/2010/main" val="37294854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Swish: A Self-Gated Activation Function </a:t>
            </a:r>
            <a:br>
              <a:rPr lang="en-US" dirty="0"/>
            </a:br>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4775056" y="983807"/>
                <a:ext cx="1946622" cy="369332"/>
              </a:xfrm>
              <a:prstGeom prst="rect">
                <a:avLst/>
              </a:prstGeom>
              <a:solidFill>
                <a:schemeClr val="accent2">
                  <a:lumMod val="40000"/>
                  <a:lumOff val="60000"/>
                </a:schemeClr>
              </a:solidFill>
              <a:ln>
                <a:solidFill>
                  <a:schemeClr val="tx1">
                    <a:lumMod val="65000"/>
                    <a:lumOff val="35000"/>
                  </a:schemeClr>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𝑔</m:t>
                      </m:r>
                      <m:d>
                        <m:dPr>
                          <m:ctrlPr>
                            <a:rPr lang="en-US" sz="2400" b="0" i="1" smtClean="0">
                              <a:solidFill>
                                <a:schemeClr val="tx1">
                                  <a:lumMod val="75000"/>
                                  <a:lumOff val="25000"/>
                                </a:schemeClr>
                              </a:solidFill>
                              <a:latin typeface="Cambria Math" panose="02040503050406030204" pitchFamily="18" charset="0"/>
                            </a:rPr>
                          </m:ctrlPr>
                        </m:dPr>
                        <m:e>
                          <m:r>
                            <a:rPr lang="en-US" sz="2400" b="0" i="1" smtClean="0">
                              <a:solidFill>
                                <a:schemeClr val="tx1">
                                  <a:lumMod val="75000"/>
                                  <a:lumOff val="25000"/>
                                </a:schemeClr>
                              </a:solidFill>
                              <a:latin typeface="Cambria Math" charset="0"/>
                            </a:rPr>
                            <m:t>𝑥</m:t>
                          </m:r>
                        </m:e>
                      </m:d>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𝑥</m:t>
                      </m:r>
                      <m:r>
                        <a:rPr lang="en-US" sz="2400" b="0" i="1" smtClean="0">
                          <a:solidFill>
                            <a:schemeClr val="tx1">
                              <a:lumMod val="75000"/>
                              <a:lumOff val="25000"/>
                            </a:schemeClr>
                          </a:solidFill>
                          <a:latin typeface="Cambria Math" charset="0"/>
                        </a:rPr>
                        <m:t> </m:t>
                      </m:r>
                      <m:r>
                        <a:rPr lang="en-US" sz="2400" b="0" i="1" smtClean="0">
                          <a:solidFill>
                            <a:schemeClr val="tx1">
                              <a:lumMod val="75000"/>
                              <a:lumOff val="25000"/>
                            </a:schemeClr>
                          </a:solidFill>
                          <a:latin typeface="Cambria Math" charset="0"/>
                        </a:rPr>
                        <m:t>𝜎</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𝑥</m:t>
                      </m:r>
                      <m:r>
                        <a:rPr lang="en-US" sz="2400" b="0" i="1" smtClean="0">
                          <a:solidFill>
                            <a:schemeClr val="tx1">
                              <a:lumMod val="75000"/>
                              <a:lumOff val="25000"/>
                            </a:schemeClr>
                          </a:solidFill>
                          <a:latin typeface="Cambria Math" charset="0"/>
                        </a:rPr>
                        <m:t>)</m:t>
                      </m:r>
                    </m:oMath>
                  </m:oMathPara>
                </a14:m>
                <a:endParaRPr lang="en-US" sz="2400" dirty="0">
                  <a:solidFill>
                    <a:schemeClr val="tx1">
                      <a:lumMod val="75000"/>
                      <a:lumOff val="25000"/>
                    </a:schemeClr>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775056" y="983807"/>
                <a:ext cx="1946622" cy="369332"/>
              </a:xfrm>
              <a:prstGeom prst="rect">
                <a:avLst/>
              </a:prstGeom>
              <a:blipFill rotWithShape="0">
                <a:blip r:embed="rId2"/>
                <a:stretch>
                  <a:fillRect l="-3106" t="-134921" r="-4658" b="-168254"/>
                </a:stretch>
              </a:blipFill>
              <a:ln>
                <a:solidFill>
                  <a:schemeClr val="tx1">
                    <a:lumMod val="65000"/>
                    <a:lumOff val="35000"/>
                  </a:schemeClr>
                </a:solidFill>
              </a:ln>
            </p:spPr>
            <p:txBody>
              <a:bodyPr/>
              <a:lstStyle/>
              <a:p>
                <a:r>
                  <a:rPr lang="en-US">
                    <a:noFill/>
                  </a:rPr>
                  <a:t> </a:t>
                </a:r>
              </a:p>
            </p:txBody>
          </p:sp>
        </mc:Fallback>
      </mc:AlternateContent>
      <p:sp>
        <p:nvSpPr>
          <p:cNvPr id="7" name="Content Placeholder 2"/>
          <p:cNvSpPr txBox="1">
            <a:spLocks/>
          </p:cNvSpPr>
          <p:nvPr/>
        </p:nvSpPr>
        <p:spPr>
          <a:xfrm>
            <a:off x="1181210" y="525942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buNone/>
            </a:pPr>
            <a:r>
              <a:rPr lang="en-US" sz="2000" dirty="0"/>
              <a:t>Currently, the most successful and widely-used activation function is the </a:t>
            </a:r>
            <a:r>
              <a:rPr lang="en-US" sz="2000" dirty="0" err="1"/>
              <a:t>ReLU</a:t>
            </a:r>
            <a:r>
              <a:rPr lang="en-US" sz="2000" dirty="0"/>
              <a:t>. Swish tends to work better than </a:t>
            </a:r>
            <a:r>
              <a:rPr lang="en-US" sz="2000" dirty="0" err="1"/>
              <a:t>ReLU</a:t>
            </a:r>
            <a:r>
              <a:rPr lang="en-US" sz="2000" dirty="0"/>
              <a:t> on deeper models across a number of challenging datasets.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53139"/>
            <a:ext cx="10858500" cy="4343400"/>
          </a:xfrm>
          <a:prstGeom prst="rect">
            <a:avLst/>
          </a:prstGeom>
        </p:spPr>
      </p:pic>
    </p:spTree>
    <p:extLst>
      <p:ext uri="{BB962C8B-B14F-4D97-AF65-F5344CB8AC3E}">
        <p14:creationId xmlns:p14="http://schemas.microsoft.com/office/powerpoint/2010/main" val="12707156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1200"/>
              </a:spcAft>
            </a:pPr>
            <a:r>
              <a:rPr lang="en-US" sz="3600" dirty="0"/>
              <a:t>Design Choices: Loss Function</a:t>
            </a:r>
            <a:endParaRPr lang="en-US" dirty="0">
              <a:solidFill>
                <a:srgbClr val="0000FF"/>
              </a:solidFill>
            </a:endParaRPr>
          </a:p>
        </p:txBody>
      </p:sp>
      <p:sp>
        <p:nvSpPr>
          <p:cNvPr id="3" name="Slide Number Placeholder 2"/>
          <p:cNvSpPr>
            <a:spLocks noGrp="1"/>
          </p:cNvSpPr>
          <p:nvPr>
            <p:ph type="sldNum" sz="quarter" idx="12"/>
          </p:nvPr>
        </p:nvSpPr>
        <p:spPr/>
        <p:txBody>
          <a:bodyPr/>
          <a:lstStyle/>
          <a:p>
            <a:fld id="{74FD6AAA-7C75-FB4B-8EA1-06B22787237D}" type="slidenum">
              <a:rPr lang="en-US" smtClean="0"/>
              <a:t>99</a:t>
            </a:fld>
            <a:endParaRPr lang="en-US"/>
          </a:p>
        </p:txBody>
      </p:sp>
    </p:spTree>
    <p:extLst>
      <p:ext uri="{BB962C8B-B14F-4D97-AF65-F5344CB8AC3E}">
        <p14:creationId xmlns:p14="http://schemas.microsoft.com/office/powerpoint/2010/main" val="2678119248"/>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5001</TotalTime>
  <Words>5040</Words>
  <Application>Microsoft Macintosh PowerPoint</Application>
  <PresentationFormat>Widescreen</PresentationFormat>
  <Paragraphs>1050</Paragraphs>
  <Slides>135</Slides>
  <Notes>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135</vt:i4>
      </vt:variant>
    </vt:vector>
  </HeadingPairs>
  <TitlesOfParts>
    <vt:vector size="145" baseType="lpstr">
      <vt:lpstr>Arial</vt:lpstr>
      <vt:lpstr>Calibri</vt:lpstr>
      <vt:lpstr>Cambria Math</vt:lpstr>
      <vt:lpstr>Courier New</vt:lpstr>
      <vt:lpstr>Karla</vt:lpstr>
      <vt:lpstr>Mangal</vt:lpstr>
      <vt:lpstr>Times New Roman</vt:lpstr>
      <vt:lpstr>Wingdings</vt:lpstr>
      <vt:lpstr>GEC_template</vt:lpstr>
      <vt:lpstr>Equation</vt:lpstr>
      <vt:lpstr>Lecture #10: Boosting &amp; Stacking and an  Introduction to Neural Network</vt:lpstr>
      <vt:lpstr>PowerPoint Presentation</vt:lpstr>
      <vt:lpstr>Outline </vt:lpstr>
      <vt:lpstr>Review of Ensemble Methods  (Bagging and Random Forests)</vt:lpstr>
      <vt:lpstr>Bags and Forests of Trees </vt:lpstr>
      <vt:lpstr>Bags and Forests of Trees (cont.) </vt:lpstr>
      <vt:lpstr>Motivation for Boosting </vt:lpstr>
      <vt:lpstr>Boosting Algorithms</vt:lpstr>
      <vt:lpstr>Gradient Boosting </vt:lpstr>
      <vt:lpstr>Gradient Boosting: the algorithm </vt:lpstr>
      <vt:lpstr>Gradient Boosting: illustration (0)</vt:lpstr>
      <vt:lpstr>Gradient Boosting: illustration 1</vt:lpstr>
      <vt:lpstr>Gradient Boosting: illustration 2</vt:lpstr>
      <vt:lpstr>Gradient Boosting: illustration 3</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lpstr>Motivation for AdaBoost </vt:lpstr>
      <vt:lpstr>Motivation for AdaBoost (cont.)</vt:lpstr>
      <vt:lpstr>Gradient Descent with Exponential Loss </vt:lpstr>
      <vt:lpstr>Gradient Descent with Exponential Loss </vt:lpstr>
      <vt:lpstr>AdaBoost </vt:lpstr>
      <vt:lpstr>Choosing the Learning Rage </vt:lpstr>
      <vt:lpstr>Boosting in sklearn</vt:lpstr>
      <vt:lpstr>Stacking</vt:lpstr>
      <vt:lpstr>Motivation for Stacking </vt:lpstr>
      <vt:lpstr>Stacked Generalization </vt:lpstr>
      <vt:lpstr>Stacking: an Illustration</vt:lpstr>
      <vt:lpstr>Stacking: General Guidelines </vt:lpstr>
      <vt:lpstr>Stacking: Subsemble Approach </vt:lpstr>
      <vt:lpstr>Stacking in sklearn</vt:lpstr>
      <vt:lpstr>Artificial Neural Networks (ANN)</vt:lpstr>
      <vt:lpstr>PowerPoint Presentation</vt:lpstr>
      <vt:lpstr>Today’s news</vt:lpstr>
      <vt:lpstr>AlphaGo (2015)</vt:lpstr>
      <vt:lpstr>Historical Trends</vt:lpstr>
      <vt:lpstr>Historical Trends</vt:lpstr>
      <vt:lpstr>Anatomy of artificial neural network (ANN)</vt:lpstr>
      <vt:lpstr>Translating Logistic Regression into NN language</vt:lpstr>
      <vt:lpstr>Regression and Classification</vt:lpstr>
      <vt:lpstr>Typical Classification Examples</vt:lpstr>
      <vt:lpstr>Heart Data</vt:lpstr>
      <vt:lpstr>Logistic Regression</vt:lpstr>
      <vt:lpstr>Estimating the coefficients for Logistic Regression </vt:lpstr>
      <vt:lpstr>Need for Non-Linearity</vt:lpstr>
      <vt:lpstr>Neural Networks to The Rescue</vt:lpstr>
      <vt:lpstr>Representation Matters</vt:lpstr>
      <vt:lpstr>Logistic Regression Revisited (with new terminology)</vt:lpstr>
      <vt:lpstr>Build our first ANN</vt:lpstr>
      <vt:lpstr>Build our first ANN</vt:lpstr>
      <vt:lpstr>Example Using Heart Data</vt:lpstr>
      <vt:lpstr>Example Using Heart Data</vt:lpstr>
      <vt:lpstr>Example Using Heart Data</vt:lpstr>
      <vt:lpstr>Example</vt:lpstr>
      <vt:lpstr>Let’s combine them!</vt:lpstr>
      <vt:lpstr>What’s the output?</vt:lpstr>
      <vt:lpstr>PowerPoint Presentation</vt:lpstr>
      <vt:lpstr>PowerPoint Presentation</vt:lpstr>
      <vt:lpstr>PowerPoint Presentation</vt:lpstr>
      <vt:lpstr>PowerPoint Presentation</vt:lpstr>
      <vt:lpstr>Summary (so far)</vt:lpstr>
      <vt:lpstr>Anatomy of a NN</vt:lpstr>
      <vt:lpstr>Anatomy of artificial neural network (ANN)</vt:lpstr>
      <vt:lpstr>Anatomy of artificial neural network (ANN)</vt:lpstr>
      <vt:lpstr>Anatomy of artificial neural network (ANN)</vt:lpstr>
      <vt:lpstr>Anatomy of artificial neural network (ANN)</vt:lpstr>
      <vt:lpstr>Anatomy of artificial neural network (ANN)</vt:lpstr>
      <vt:lpstr>Anatomy of artificial neural network (ANN)</vt:lpstr>
      <vt:lpstr>Anatomy of artificial neural network (ANN)</vt:lpstr>
      <vt:lpstr>Anatomy of artificial neural network (ANN)</vt:lpstr>
      <vt:lpstr>Anatomy of artificial neural network (ANN)</vt:lpstr>
      <vt:lpstr>Why layers? Representation</vt:lpstr>
      <vt:lpstr>Learning Multiple Components</vt:lpstr>
      <vt:lpstr>Neural Networks</vt:lpstr>
      <vt:lpstr>Depth = Repeated Compositions</vt:lpstr>
      <vt:lpstr>Beyond Linear Models</vt:lpstr>
      <vt:lpstr>Traditional ML</vt:lpstr>
      <vt:lpstr>Deep Learning</vt:lpstr>
      <vt:lpstr>Design Choices: Activation Function</vt:lpstr>
      <vt:lpstr>Activation function</vt:lpstr>
      <vt:lpstr>Activation function</vt:lpstr>
      <vt:lpstr>Sigmoid (aka Logistic)</vt:lpstr>
      <vt:lpstr>Hyperbolic Tangent (Tanh)</vt:lpstr>
      <vt:lpstr>Rectified Linear Unit (ReLU)</vt:lpstr>
      <vt:lpstr>Leaky ReLU</vt:lpstr>
      <vt:lpstr>Generalized ReLU</vt:lpstr>
      <vt:lpstr>softplus</vt:lpstr>
      <vt:lpstr>Maxout </vt:lpstr>
      <vt:lpstr>Swish: A Self-Gated Activation Function  </vt:lpstr>
      <vt:lpstr>Design Choices: Loss Function</vt:lpstr>
      <vt:lpstr>Loss Function</vt:lpstr>
      <vt:lpstr>Loss Function</vt:lpstr>
      <vt:lpstr>Design Choices: Output Units</vt:lpstr>
      <vt:lpstr>Output Units</vt:lpstr>
      <vt:lpstr>Output Units</vt:lpstr>
      <vt:lpstr>Output unit for binary classification  </vt:lpstr>
      <vt:lpstr>Output Units</vt:lpstr>
      <vt:lpstr>Output Units</vt:lpstr>
      <vt:lpstr>Output Units</vt:lpstr>
      <vt:lpstr>Output unit for multi-class classification  </vt:lpstr>
      <vt:lpstr>SoftMax</vt:lpstr>
      <vt:lpstr>SoftMax</vt:lpstr>
      <vt:lpstr>SoftMax</vt:lpstr>
      <vt:lpstr>Output Units</vt:lpstr>
      <vt:lpstr>Output Units</vt:lpstr>
      <vt:lpstr>Output Units</vt:lpstr>
      <vt:lpstr>Output Units</vt:lpstr>
      <vt:lpstr>Output Units</vt:lpstr>
      <vt:lpstr>Output unit for regression</vt:lpstr>
      <vt:lpstr>Output Units</vt:lpstr>
      <vt:lpstr>Output Units</vt:lpstr>
      <vt:lpstr>Output Units</vt:lpstr>
      <vt:lpstr>Loss Function</vt:lpstr>
      <vt:lpstr>Cost Function</vt:lpstr>
      <vt:lpstr>Design Choices: Architecture</vt:lpstr>
      <vt:lpstr>NN in action </vt:lpstr>
      <vt:lpstr>NN in action </vt:lpstr>
      <vt:lpstr>NN in action </vt:lpstr>
      <vt:lpstr>NN in action </vt:lpstr>
      <vt:lpstr>NN in action </vt:lpstr>
      <vt:lpstr>NN in action</vt:lpstr>
      <vt:lpstr>NN in action </vt:lpstr>
      <vt:lpstr>Universal Approximation Theorem</vt:lpstr>
      <vt:lpstr>Better Generalization with Depth</vt:lpstr>
      <vt:lpstr>Shallow Nets Overfit More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220</cp:revision>
  <cp:lastPrinted>2020-07-22T15:50:11Z</cp:lastPrinted>
  <dcterms:created xsi:type="dcterms:W3CDTF">2018-06-24T22:03:35Z</dcterms:created>
  <dcterms:modified xsi:type="dcterms:W3CDTF">2020-07-22T15:52:10Z</dcterms:modified>
</cp:coreProperties>
</file>